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9"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84" r:id="rId19"/>
    <p:sldId id="271" r:id="rId20"/>
    <p:sldId id="283" r:id="rId21"/>
    <p:sldId id="282" r:id="rId22"/>
    <p:sldId id="274" r:id="rId23"/>
    <p:sldId id="275" r:id="rId24"/>
    <p:sldId id="276" r:id="rId25"/>
    <p:sldId id="277" r:id="rId26"/>
    <p:sldId id="278" r:id="rId27"/>
    <p:sldId id="279" r:id="rId28"/>
    <p:sldId id="285" r:id="rId29"/>
    <p:sldId id="280" r:id="rId30"/>
    <p:sldId id="281" r:id="rId3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3" d="100"/>
          <a:sy n="63" d="100"/>
        </p:scale>
        <p:origin x="-2178" y="-6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91425" rIns="91425" bIns="91425" anchor="b" anchorCtr="0"/>
          <a:lstStyle>
            <a:lvl1pPr marL="0" marR="0" indent="0" algn="r" rtl="0">
              <a:spcBef>
                <a:spcPts val="0"/>
              </a:spcBef>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Tree>
    <p:extLst>
      <p:ext uri="{BB962C8B-B14F-4D97-AF65-F5344CB8AC3E}">
        <p14:creationId xmlns:p14="http://schemas.microsoft.com/office/powerpoint/2010/main" val="154189427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96" name="Shape 9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rmAutofit/>
          </a:bodyPr>
          <a:lstStyle/>
          <a:p>
            <a:pPr>
              <a:spcBef>
                <a:spcPts val="0"/>
              </a:spcBef>
              <a:buNone/>
            </a:pPr>
            <a:endParaRPr sz="1800" b="0" i="0" u="none" strike="noStrike" cap="none" baseline="0"/>
          </a:p>
        </p:txBody>
      </p:sp>
      <p:sp>
        <p:nvSpPr>
          <p:cNvPr id="97" name="Shape 9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rmAutofit/>
          </a:bodyPr>
          <a:lstStyle/>
          <a:p>
            <a:pPr marL="0" marR="0" lvl="0" indent="0" algn="r" rtl="0">
              <a:spcBef>
                <a:spcPts val="0"/>
              </a:spcBef>
              <a:buSzPct val="25000"/>
              <a:buNone/>
            </a:pPr>
            <a:r>
              <a:rPr lang="en-US"/>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rmAutofit/>
          </a:bodyPr>
          <a:lstStyle/>
          <a:p>
            <a:pPr>
              <a:spcBef>
                <a:spcPts val="0"/>
              </a:spcBef>
              <a:buNone/>
            </a:pPr>
            <a:endParaRPr sz="1800" b="0" i="0" u="none" strike="noStrike" cap="none" baseline="0"/>
          </a:p>
        </p:txBody>
      </p:sp>
      <p:sp>
        <p:nvSpPr>
          <p:cNvPr id="157" name="Shape 15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rmAutofit/>
          </a:bodyPr>
          <a:lstStyle/>
          <a:p>
            <a:pPr marL="0" marR="0" lvl="0" indent="0" algn="r" rtl="0">
              <a:spcBef>
                <a:spcPts val="0"/>
              </a:spcBef>
              <a:buSzPct val="25000"/>
              <a:buNone/>
            </a:pPr>
            <a:r>
              <a:rPr lang="en-US"/>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rmAutofit/>
          </a:bodyPr>
          <a:lstStyle/>
          <a:p>
            <a:pPr>
              <a:spcBef>
                <a:spcPts val="0"/>
              </a:spcBef>
              <a:buNone/>
            </a:pPr>
            <a:r>
              <a:rPr lang="en-US" sz="1800" b="0" i="0" u="none" strike="noStrike" cap="none" baseline="0"/>
              <a:t>The project planning phase helps the teacher set</a:t>
            </a:r>
          </a:p>
          <a:p>
            <a:pPr>
              <a:spcBef>
                <a:spcPts val="0"/>
              </a:spcBef>
              <a:buNone/>
            </a:pPr>
            <a:r>
              <a:rPr lang="en-US" sz="1800" b="0" i="0" u="none" strike="noStrike" cap="none" baseline="0"/>
              <a:t>Assessment plans, rubrics, setting expectations, </a:t>
            </a:r>
            <a:br>
              <a:rPr lang="en-US" sz="1800" b="0" i="0" u="none" strike="noStrike" cap="none" baseline="0"/>
            </a:br>
            <a:r>
              <a:rPr lang="en-US" sz="1800" b="0" i="0" u="none" strike="noStrike" cap="none" baseline="0"/>
              <a:t>Determines: length, supplies, people, skills</a:t>
            </a:r>
          </a:p>
          <a:p>
            <a:pPr>
              <a:spcBef>
                <a:spcPts val="0"/>
              </a:spcBef>
              <a:buNone/>
            </a:pPr>
            <a:r>
              <a:rPr lang="en-US" sz="1800" b="0" i="0" u="none" strike="noStrike" cap="none" baseline="0"/>
              <a:t>“Per Deliverable Basis” and stakeholder acceptance</a:t>
            </a:r>
          </a:p>
          <a:p>
            <a:pPr>
              <a:spcBef>
                <a:spcPts val="0"/>
              </a:spcBef>
              <a:buNone/>
            </a:pPr>
            <a:endParaRPr sz="1800" b="0" i="0" u="none" strike="noStrike" cap="none" baseline="0"/>
          </a:p>
        </p:txBody>
      </p:sp>
      <p:sp>
        <p:nvSpPr>
          <p:cNvPr id="164" name="Shape 16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rmAutofit/>
          </a:bodyPr>
          <a:lstStyle/>
          <a:p>
            <a:pPr marL="0" marR="0" lvl="0" indent="0" algn="r" rtl="0">
              <a:spcBef>
                <a:spcPts val="0"/>
              </a:spcBef>
              <a:buSzPct val="25000"/>
              <a:buNone/>
            </a:pPr>
            <a:r>
              <a:rPr lang="en-US"/>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170" name="Shape 1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176" name="Shape 1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82" name="Shape 18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rmAutofit/>
          </a:bodyPr>
          <a:lstStyle/>
          <a:p>
            <a:pPr marL="0" marR="0" lvl="0" indent="0" algn="l" rtl="0">
              <a:spcBef>
                <a:spcPts val="0"/>
              </a:spcBef>
              <a:buFont typeface="Arial"/>
              <a:buNone/>
            </a:pPr>
            <a:endParaRPr sz="1800" b="0" i="0" u="none" strike="noStrike" cap="none" baseline="0"/>
          </a:p>
        </p:txBody>
      </p:sp>
      <p:sp>
        <p:nvSpPr>
          <p:cNvPr id="183" name="Shape 18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rmAutofit/>
          </a:bodyPr>
          <a:lstStyle/>
          <a:p>
            <a:pPr marL="0" marR="0" lvl="0" indent="0" algn="r" rtl="0">
              <a:spcBef>
                <a:spcPts val="0"/>
              </a:spcBef>
              <a:buSzPct val="25000"/>
              <a:buNone/>
            </a:pPr>
            <a:r>
              <a:rPr lang="en-US"/>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89" name="Shape 18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rmAutofit/>
          </a:bodyPr>
          <a:lstStyle/>
          <a:p>
            <a:pPr>
              <a:spcBef>
                <a:spcPts val="0"/>
              </a:spcBef>
              <a:buNone/>
            </a:pPr>
            <a:endParaRPr sz="1800" b="0" i="0" u="none" strike="noStrike" cap="none" baseline="0"/>
          </a:p>
        </p:txBody>
      </p:sp>
      <p:sp>
        <p:nvSpPr>
          <p:cNvPr id="190" name="Shape 19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rmAutofit/>
          </a:bodyPr>
          <a:lstStyle/>
          <a:p>
            <a:pPr marL="0" marR="0" lvl="0" indent="0" algn="r" rtl="0">
              <a:spcBef>
                <a:spcPts val="0"/>
              </a:spcBef>
              <a:buSzPct val="25000"/>
              <a:buNone/>
            </a:pPr>
            <a:r>
              <a:rPr lang="en-US"/>
              <a: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8" name="Shape 208"/>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95" name="Shape 19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rmAutofit/>
          </a:bodyPr>
          <a:lstStyle/>
          <a:p>
            <a:pPr>
              <a:spcBef>
                <a:spcPts val="0"/>
              </a:spcBef>
              <a:buNone/>
            </a:pPr>
            <a:r>
              <a:rPr lang="en-US" sz="1800" b="0" i="0" u="none" strike="noStrike" cap="none" baseline="0"/>
              <a:t>Six Steps: </a:t>
            </a:r>
          </a:p>
          <a:p>
            <a:pPr marL="228600" marR="0" lvl="0" indent="-228600" algn="l" rtl="0">
              <a:spcBef>
                <a:spcPts val="0"/>
              </a:spcBef>
              <a:buClr>
                <a:srgbClr val="000000"/>
              </a:buClr>
              <a:buSzPct val="100000"/>
              <a:buFont typeface="Arial"/>
              <a:buAutoNum type="arabicPeriod"/>
            </a:pPr>
            <a:r>
              <a:rPr lang="en-US" sz="1800" b="0" i="0" u="none" strike="noStrike" cap="none" baseline="0"/>
              <a:t>Establish Milestones </a:t>
            </a:r>
          </a:p>
          <a:p>
            <a:pPr marL="685800" marR="0" lvl="1" indent="-228600" algn="l" rtl="0">
              <a:spcBef>
                <a:spcPts val="0"/>
              </a:spcBef>
              <a:buClr>
                <a:srgbClr val="000000"/>
              </a:buClr>
              <a:buSzPct val="100000"/>
              <a:buFont typeface="Arial"/>
              <a:buAutoNum type="arabicPeriod"/>
            </a:pPr>
            <a:r>
              <a:rPr lang="en-US" sz="1800" b="0" i="0" u="none" strike="noStrike" cap="none" baseline="0"/>
              <a:t>Each deliverable has a milestone. Milestones are the critical points in a project’s timeline that help you monitor if your project is remaining on schedule. Completing a deliverable will always be a milestone, but there are often be critical points leading to the deliverable that should also be names as a milestone. Milestones are not written as “to-do” items, instead they are statements of what will have been accomplished, such as “Website has been fully tested” or ”Final versions of book is delivered” </a:t>
            </a:r>
          </a:p>
          <a:p>
            <a:pPr marL="685800" marR="0" lvl="1" indent="-228600" algn="l" rtl="0">
              <a:spcBef>
                <a:spcPts val="0"/>
              </a:spcBef>
              <a:buClr>
                <a:srgbClr val="000000"/>
              </a:buClr>
              <a:buSzPct val="100000"/>
              <a:buFont typeface="Arial"/>
              <a:buAutoNum type="arabicPeriod"/>
            </a:pPr>
            <a:r>
              <a:rPr lang="en-US" sz="1800" b="0" i="0" u="none" strike="noStrike" cap="none" baseline="0"/>
              <a:t>For a class garden the milestones for the deliverable planting might be: </a:t>
            </a:r>
          </a:p>
          <a:p>
            <a:pPr marL="1143000" marR="0" lvl="2" indent="-228600" algn="l" rtl="0">
              <a:spcBef>
                <a:spcPts val="0"/>
              </a:spcBef>
              <a:buClr>
                <a:srgbClr val="000000"/>
              </a:buClr>
              <a:buSzPct val="100000"/>
              <a:buFont typeface="Arial"/>
              <a:buAutoNum type="arabicPeriod"/>
            </a:pPr>
            <a:r>
              <a:rPr lang="en-US" sz="1800" b="0" i="0" u="none" strike="noStrike" cap="none" baseline="0"/>
              <a:t>All purchases complete</a:t>
            </a:r>
          </a:p>
          <a:p>
            <a:pPr marL="1143000" marR="0" lvl="2" indent="-228600" algn="l" rtl="0">
              <a:spcBef>
                <a:spcPts val="0"/>
              </a:spcBef>
              <a:buClr>
                <a:srgbClr val="000000"/>
              </a:buClr>
              <a:buSzPct val="100000"/>
              <a:buFont typeface="Arial"/>
              <a:buAutoNum type="arabicPeriod"/>
            </a:pPr>
            <a:r>
              <a:rPr lang="en-US" sz="1800" b="0" i="0" u="none" strike="noStrike" cap="none" baseline="0"/>
              <a:t>All soil prepared</a:t>
            </a:r>
          </a:p>
          <a:p>
            <a:pPr marL="1143000" marR="0" lvl="2" indent="-228600" algn="l" rtl="0">
              <a:spcBef>
                <a:spcPts val="0"/>
              </a:spcBef>
              <a:buClr>
                <a:srgbClr val="000000"/>
              </a:buClr>
              <a:buSzPct val="100000"/>
              <a:buFont typeface="Arial"/>
              <a:buAutoNum type="arabicPeriod"/>
            </a:pPr>
            <a:r>
              <a:rPr lang="en-US" sz="1800" b="0" i="0" u="none" strike="noStrike" cap="none" baseline="0"/>
              <a:t>Everything planted</a:t>
            </a:r>
          </a:p>
          <a:p>
            <a:pPr marL="685800" marR="0" lvl="1" indent="-228600" algn="l" rtl="0">
              <a:spcBef>
                <a:spcPts val="0"/>
              </a:spcBef>
              <a:buClr>
                <a:srgbClr val="000000"/>
              </a:buClr>
              <a:buSzPct val="100000"/>
              <a:buFont typeface="Arial"/>
              <a:buAutoNum type="arabicPeriod"/>
            </a:pPr>
            <a:r>
              <a:rPr lang="en-US" sz="1800" b="0" i="0" u="none" strike="noStrike" cap="none" baseline="0"/>
              <a:t>Milestones are the first step in creating a schedule because they establish benchmarks (smaller goals). As you reach or miss these they communicate the </a:t>
            </a:r>
          </a:p>
          <a:p>
            <a:pPr marL="685800" marR="0" lvl="1" indent="-114300" algn="l" rtl="0">
              <a:spcBef>
                <a:spcPts val="0"/>
              </a:spcBef>
              <a:buFont typeface="Arial"/>
              <a:buNone/>
            </a:pPr>
            <a:endParaRPr sz="1800" b="0" i="0" u="none" strike="noStrike" cap="none" baseline="0"/>
          </a:p>
          <a:p>
            <a:pPr marL="228600" marR="0" lvl="0" indent="-228600" algn="l" rtl="0">
              <a:spcBef>
                <a:spcPts val="0"/>
              </a:spcBef>
              <a:buClr>
                <a:srgbClr val="000000"/>
              </a:buClr>
              <a:buSzPct val="100000"/>
              <a:buFont typeface="Arial"/>
              <a:buAutoNum type="arabicPeriod"/>
            </a:pPr>
            <a:r>
              <a:rPr lang="en-US" sz="1800" b="0" i="0" u="none" strike="noStrike" cap="none" baseline="0"/>
              <a:t>Define activities</a:t>
            </a:r>
          </a:p>
          <a:p>
            <a:pPr marL="685800" marR="0" lvl="1" indent="-228600" algn="l" rtl="0">
              <a:spcBef>
                <a:spcPts val="0"/>
              </a:spcBef>
              <a:buClr>
                <a:srgbClr val="000000"/>
              </a:buClr>
              <a:buSzPct val="100000"/>
              <a:buFont typeface="Arial"/>
              <a:buAutoNum type="arabicPeriod"/>
            </a:pPr>
            <a:r>
              <a:rPr lang="en-US" sz="1800" b="0" i="0" u="none" strike="noStrike" cap="none" baseline="0"/>
              <a:t>Activities are things you need to accomplish in order to meet your milestones, leading to completing the deliverables. Defining activities is important because it is establishing the major work for each deliverable. </a:t>
            </a:r>
          </a:p>
          <a:p>
            <a:pPr marL="685800" marR="0" lvl="1" indent="-114300" algn="l" rtl="0">
              <a:spcBef>
                <a:spcPts val="0"/>
              </a:spcBef>
              <a:buFont typeface="Arial"/>
              <a:buNone/>
            </a:pPr>
            <a:endParaRPr sz="1800" b="0" i="0" u="none" strike="noStrike" cap="none" baseline="0"/>
          </a:p>
          <a:p>
            <a:pPr marL="685800" marR="0" lvl="1" indent="-228600" algn="l" rtl="0">
              <a:spcBef>
                <a:spcPts val="0"/>
              </a:spcBef>
              <a:buClr>
                <a:srgbClr val="000000"/>
              </a:buClr>
              <a:buSzPct val="100000"/>
              <a:buFont typeface="Arial"/>
              <a:buAutoNum type="arabicPeriod"/>
            </a:pPr>
            <a:r>
              <a:rPr lang="en-US" sz="1800" b="0" i="0" u="none" strike="noStrike" cap="none" baseline="0"/>
              <a:t>This phase is often revised as a balance of just enough and not too many activities are needed to be efficient and effective. </a:t>
            </a:r>
          </a:p>
          <a:p>
            <a:pPr marL="228600" marR="0" lvl="0" indent="-228600" algn="l" rtl="0">
              <a:spcBef>
                <a:spcPts val="0"/>
              </a:spcBef>
              <a:buClr>
                <a:srgbClr val="000000"/>
              </a:buClr>
              <a:buSzPct val="100000"/>
              <a:buFont typeface="Arial"/>
              <a:buAutoNum type="arabicPeriod"/>
            </a:pPr>
            <a:r>
              <a:rPr lang="en-US" sz="1800" b="0" i="0" u="none" strike="noStrike" cap="none" baseline="0"/>
              <a:t>List tasks</a:t>
            </a:r>
          </a:p>
          <a:p>
            <a:pPr marL="685800" marR="0" lvl="1" indent="-228600" algn="l" rtl="0">
              <a:spcBef>
                <a:spcPts val="0"/>
              </a:spcBef>
              <a:buClr>
                <a:srgbClr val="000000"/>
              </a:buClr>
              <a:buSzPct val="100000"/>
              <a:buFont typeface="Arial"/>
              <a:buAutoNum type="arabicPeriod"/>
            </a:pPr>
            <a:r>
              <a:rPr lang="en-US" sz="1800" b="0" i="0" u="none" strike="noStrike" cap="none" baseline="0"/>
              <a:t>TO-DO list for each activity. They can be “buy fertilizer”, and “plan and make all purchases” would be an activity and be broken down into a Task List. </a:t>
            </a:r>
          </a:p>
          <a:p>
            <a:pPr marL="457200" marR="0" lvl="1" indent="0" algn="l" rtl="0">
              <a:spcBef>
                <a:spcPts val="0"/>
              </a:spcBef>
              <a:buFont typeface="Arial"/>
              <a:buNone/>
            </a:pPr>
            <a:endParaRPr sz="1800" b="0" i="0" u="none" strike="noStrike" cap="none" baseline="0"/>
          </a:p>
          <a:p>
            <a:pPr marL="228600" marR="0" lvl="0" indent="-228600" algn="l" rtl="0">
              <a:spcBef>
                <a:spcPts val="0"/>
              </a:spcBef>
              <a:buClr>
                <a:srgbClr val="000000"/>
              </a:buClr>
              <a:buSzPct val="100000"/>
              <a:buFont typeface="Arial"/>
              <a:buAutoNum type="arabicPeriod"/>
            </a:pPr>
            <a:r>
              <a:rPr lang="en-US" sz="1800" b="0" i="0" u="none" strike="noStrike" cap="none" baseline="0"/>
              <a:t>Determine Sequence</a:t>
            </a:r>
          </a:p>
          <a:p>
            <a:pPr marL="685800" marR="0" lvl="1" indent="-228600" algn="l" rtl="0">
              <a:spcBef>
                <a:spcPts val="0"/>
              </a:spcBef>
              <a:buClr>
                <a:srgbClr val="000000"/>
              </a:buClr>
              <a:buSzPct val="100000"/>
              <a:buFont typeface="Arial"/>
              <a:buAutoNum type="arabicPeriod"/>
            </a:pPr>
            <a:r>
              <a:rPr lang="en-US" sz="1800" b="0" i="0" u="none" strike="noStrike" cap="none" baseline="0"/>
              <a:t>Milestones, activities and task are refined. Now you can create a schedule to decide the sequential order. </a:t>
            </a:r>
          </a:p>
          <a:p>
            <a:pPr marL="685800" marR="0" lvl="1" indent="-228600" algn="l" rtl="0">
              <a:spcBef>
                <a:spcPts val="0"/>
              </a:spcBef>
              <a:buClr>
                <a:srgbClr val="000000"/>
              </a:buClr>
              <a:buSzPct val="100000"/>
              <a:buFont typeface="Arial"/>
              <a:buAutoNum type="arabicPeriod"/>
            </a:pPr>
            <a:r>
              <a:rPr lang="en-US" sz="1800" b="0" i="0" u="none" strike="noStrike" cap="none" baseline="0"/>
              <a:t>Decide which activities and task are dependent and which are independent. </a:t>
            </a:r>
          </a:p>
          <a:p>
            <a:pPr marL="1143000" marR="0" lvl="2" indent="-228600" algn="l" rtl="0">
              <a:spcBef>
                <a:spcPts val="0"/>
              </a:spcBef>
              <a:buClr>
                <a:srgbClr val="000000"/>
              </a:buClr>
              <a:buSzPct val="100000"/>
              <a:buFont typeface="Arial"/>
              <a:buAutoNum type="arabicPeriod"/>
            </a:pPr>
            <a:r>
              <a:rPr lang="en-US" sz="1800" b="0" i="0" u="none" strike="noStrike" cap="none" baseline="0"/>
              <a:t>Dependent: One activity or task must be competed before the next one can begin. </a:t>
            </a:r>
          </a:p>
          <a:p>
            <a:pPr marL="1143000" marR="0" lvl="2" indent="-228600" algn="l" rtl="0">
              <a:spcBef>
                <a:spcPts val="0"/>
              </a:spcBef>
              <a:buClr>
                <a:srgbClr val="000000"/>
              </a:buClr>
              <a:buSzPct val="100000"/>
              <a:buFont typeface="Arial"/>
              <a:buAutoNum type="arabicPeriod"/>
            </a:pPr>
            <a:r>
              <a:rPr lang="en-US" sz="1800" b="0" i="0" u="none" strike="noStrike" cap="none" baseline="0"/>
              <a:t>Independent: The activity or task can be completed at any time and is not related to some other thing being completed. </a:t>
            </a:r>
          </a:p>
          <a:p>
            <a:pPr marL="228600" marR="0" lvl="0" indent="-114300" algn="l" rtl="0">
              <a:spcBef>
                <a:spcPts val="0"/>
              </a:spcBef>
              <a:buFont typeface="Arial"/>
              <a:buNone/>
            </a:pPr>
            <a:endParaRPr sz="1800" b="0" i="0" u="none" strike="noStrike" cap="none" baseline="0"/>
          </a:p>
          <a:p>
            <a:pPr marL="228600" marR="0" lvl="0" indent="-228600" algn="l" rtl="0">
              <a:spcBef>
                <a:spcPts val="0"/>
              </a:spcBef>
              <a:buClr>
                <a:srgbClr val="000000"/>
              </a:buClr>
              <a:buSzPct val="100000"/>
              <a:buFont typeface="Arial"/>
              <a:buAutoNum type="arabicPeriod"/>
            </a:pPr>
            <a:r>
              <a:rPr lang="en-US" sz="1800" b="0" i="0" u="none" strike="noStrike" cap="none" baseline="0"/>
              <a:t>Estimate time</a:t>
            </a:r>
          </a:p>
          <a:p>
            <a:pPr marL="685800" marR="0" lvl="1" indent="-228600" algn="l" rtl="0">
              <a:spcBef>
                <a:spcPts val="0"/>
              </a:spcBef>
              <a:buClr>
                <a:srgbClr val="000000"/>
              </a:buClr>
              <a:buSzPct val="100000"/>
              <a:buFont typeface="Arial"/>
              <a:buAutoNum type="arabicPeriod"/>
            </a:pPr>
            <a:r>
              <a:rPr lang="en-US" sz="1800" b="0" i="0" u="none" strike="noStrike" cap="none" baseline="0"/>
              <a:t>It is very hard to predict! </a:t>
            </a:r>
          </a:p>
          <a:p>
            <a:pPr marL="685800" marR="0" lvl="1" indent="-228600" algn="l" rtl="0">
              <a:spcBef>
                <a:spcPts val="0"/>
              </a:spcBef>
              <a:buClr>
                <a:srgbClr val="000000"/>
              </a:buClr>
              <a:buSzPct val="100000"/>
              <a:buFont typeface="Arial"/>
              <a:buAutoNum type="arabicPeriod"/>
            </a:pPr>
            <a:r>
              <a:rPr lang="en-US" sz="1800" b="0" i="0" u="none" strike="noStrike" cap="none" baseline="0"/>
              <a:t>There are typically two types: </a:t>
            </a:r>
          </a:p>
          <a:p>
            <a:pPr marL="1143000" marR="0" lvl="2" indent="-228600" algn="l" rtl="0">
              <a:spcBef>
                <a:spcPts val="0"/>
              </a:spcBef>
              <a:buClr>
                <a:srgbClr val="000000"/>
              </a:buClr>
              <a:buSzPct val="100000"/>
              <a:buFont typeface="Arial"/>
              <a:buAutoNum type="arabicPeriod"/>
            </a:pPr>
            <a:r>
              <a:rPr lang="en-US" sz="1800" b="0" i="0" u="none" strike="noStrike" cap="none" baseline="0"/>
              <a:t>Elapsed Time: How long it takes for an activity or task to be completed. </a:t>
            </a:r>
          </a:p>
          <a:p>
            <a:pPr marL="1143000" marR="0" lvl="2" indent="-228600" algn="l" rtl="0">
              <a:spcBef>
                <a:spcPts val="0"/>
              </a:spcBef>
              <a:buClr>
                <a:srgbClr val="000000"/>
              </a:buClr>
              <a:buSzPct val="100000"/>
              <a:buFont typeface="Arial"/>
              <a:buAutoNum type="arabicPeriod"/>
            </a:pPr>
            <a:r>
              <a:rPr lang="en-US" sz="1800" b="0" i="0" u="none" strike="noStrike" cap="none" baseline="0"/>
              <a:t>Work Time: How long it takes you or others to do the work.</a:t>
            </a:r>
          </a:p>
          <a:p>
            <a:pPr marL="914400" marR="0" lvl="2" indent="0" algn="l" rtl="0">
              <a:spcBef>
                <a:spcPts val="0"/>
              </a:spcBef>
              <a:buFont typeface="Arial"/>
              <a:buNone/>
            </a:pPr>
            <a:endParaRPr sz="1800" b="0" i="0" u="none" strike="noStrike" cap="none" baseline="0"/>
          </a:p>
          <a:p>
            <a:pPr marL="228600" marR="0" lvl="0" indent="-228600" algn="l" rtl="0">
              <a:spcBef>
                <a:spcPts val="0"/>
              </a:spcBef>
              <a:buClr>
                <a:srgbClr val="000000"/>
              </a:buClr>
              <a:buSzPct val="100000"/>
              <a:buFont typeface="Arial"/>
              <a:buAutoNum type="arabicPeriod"/>
            </a:pPr>
            <a:r>
              <a:rPr lang="en-US" sz="1800" b="0" i="0" u="none" strike="noStrike" cap="none" baseline="0"/>
              <a:t>Build, review, and revise schedule</a:t>
            </a:r>
          </a:p>
          <a:p>
            <a:pPr marL="685800" marR="0" lvl="1" indent="-114300" algn="l" rtl="0">
              <a:spcBef>
                <a:spcPts val="0"/>
              </a:spcBef>
              <a:buFont typeface="Arial"/>
              <a:buNone/>
            </a:pPr>
            <a:endParaRPr sz="1800" b="0" i="0" u="none" strike="noStrike" cap="none" baseline="0"/>
          </a:p>
          <a:p>
            <a:pPr>
              <a:spcBef>
                <a:spcPts val="0"/>
              </a:spcBef>
              <a:buNone/>
            </a:pPr>
            <a:endParaRPr sz="1800" b="0" i="0" u="none" strike="noStrike" cap="none" baseline="0"/>
          </a:p>
        </p:txBody>
      </p:sp>
      <p:sp>
        <p:nvSpPr>
          <p:cNvPr id="196" name="Shape 19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rmAutofit/>
          </a:bodyPr>
          <a:lstStyle/>
          <a:p>
            <a:pPr marL="0" marR="0" lvl="0" indent="0" algn="r" rtl="0">
              <a:spcBef>
                <a:spcPts val="0"/>
              </a:spcBef>
              <a:buSzPct val="25000"/>
              <a:buNone/>
            </a:pPr>
            <a:r>
              <a:rPr lang="en-US"/>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4" name="Shape 214"/>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8" name="Shape 238"/>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244" name="Shape 2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250" name="Shape 2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256" name="Shape 2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109" name="Shape 1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rmAutofit/>
          </a:bodyPr>
          <a:lstStyle/>
          <a:p>
            <a:pPr>
              <a:spcBef>
                <a:spcPts val="0"/>
              </a:spcBef>
              <a:buNone/>
            </a:pPr>
            <a:endParaRPr sz="1800" b="0" i="0" u="none" strike="noStrike" cap="none" baseline="0"/>
          </a:p>
        </p:txBody>
      </p:sp>
      <p:sp>
        <p:nvSpPr>
          <p:cNvPr id="118" name="Shape 11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rmAutofit/>
          </a:bodyPr>
          <a:lstStyle/>
          <a:p>
            <a:pPr marL="0" marR="0" lvl="0" indent="0" algn="r" rtl="0">
              <a:spcBef>
                <a:spcPts val="0"/>
              </a:spcBef>
              <a:buSzPct val="25000"/>
              <a:buNone/>
            </a:pPr>
            <a:r>
              <a:rPr lang="en-US"/>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124" name="Shape 1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rmAutofit/>
          </a:bodyPr>
          <a:lstStyle/>
          <a:p>
            <a:pPr>
              <a:spcBef>
                <a:spcPts val="0"/>
              </a:spcBef>
              <a:buNone/>
            </a:pPr>
            <a:endParaRPr sz="1800" b="0" i="0" u="none" strike="noStrike" cap="none" baseline="0"/>
          </a:p>
        </p:txBody>
      </p:sp>
      <p:sp>
        <p:nvSpPr>
          <p:cNvPr id="132" name="Shape 13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rmAutofit/>
          </a:bodyPr>
          <a:lstStyle/>
          <a:p>
            <a:pPr marL="0" marR="0" lvl="0" indent="0" algn="r" rtl="0">
              <a:spcBef>
                <a:spcPts val="0"/>
              </a:spcBef>
              <a:buSzPct val="25000"/>
              <a:buNone/>
            </a:pPr>
            <a:r>
              <a:rPr lang="en-US"/>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r>
              <a:rPr lang="en-US"/>
              <a:t>Student goals</a:t>
            </a:r>
          </a:p>
        </p:txBody>
      </p:sp>
      <p:sp>
        <p:nvSpPr>
          <p:cNvPr id="138" name="Shape 1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43" name="Shape 14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rmAutofit/>
          </a:bodyPr>
          <a:lstStyle/>
          <a:p>
            <a:pPr>
              <a:spcBef>
                <a:spcPts val="0"/>
              </a:spcBef>
              <a:buNone/>
            </a:pPr>
            <a:endParaRPr sz="1800" b="0" i="0" u="none" strike="noStrike" cap="none" baseline="0"/>
          </a:p>
        </p:txBody>
      </p:sp>
      <p:sp>
        <p:nvSpPr>
          <p:cNvPr id="144" name="Shape 14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rmAutofit/>
          </a:bodyPr>
          <a:lstStyle/>
          <a:p>
            <a:pPr marL="0" marR="0" lvl="0" indent="0" algn="r" rtl="0">
              <a:spcBef>
                <a:spcPts val="0"/>
              </a:spcBef>
              <a:buSzPct val="25000"/>
              <a:buNone/>
            </a:pPr>
            <a:r>
              <a:rPr lang="en-US"/>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ctr" anchorCtr="0">
            <a:normAutofit/>
          </a:bodyPr>
          <a:lstStyle/>
          <a:p>
            <a:pPr>
              <a:spcBef>
                <a:spcPts val="0"/>
              </a:spcBef>
              <a:buNone/>
            </a:pPr>
            <a:endParaRPr/>
          </a:p>
        </p:txBody>
      </p:sp>
      <p:sp>
        <p:nvSpPr>
          <p:cNvPr id="150" name="Shape 1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
        <p:cNvGrpSpPr/>
        <p:nvPr/>
      </p:nvGrpSpPr>
      <p:grpSpPr>
        <a:xfrm>
          <a:off x="0" y="0"/>
          <a:ext cx="0" cy="0"/>
          <a:chOff x="0" y="0"/>
          <a:chExt cx="0" cy="0"/>
        </a:xfrm>
      </p:grpSpPr>
      <p:sp>
        <p:nvSpPr>
          <p:cNvPr id="15" name="Shape 15"/>
          <p:cNvSpPr txBox="1">
            <a:spLocks noGrp="1"/>
          </p:cNvSpPr>
          <p:nvPr>
            <p:ph type="subTitle" idx="1"/>
          </p:nvPr>
        </p:nvSpPr>
        <p:spPr>
          <a:xfrm>
            <a:off x="457200" y="3699803"/>
            <a:ext cx="8305799" cy="1143000"/>
          </a:xfrm>
          <a:prstGeom prst="rect">
            <a:avLst/>
          </a:prstGeom>
          <a:noFill/>
          <a:ln>
            <a:noFill/>
          </a:ln>
        </p:spPr>
        <p:txBody>
          <a:bodyPr lIns="91425" tIns="91425" rIns="91425" bIns="91425" anchor="t" anchorCtr="0"/>
          <a:lstStyle>
            <a:lvl1pPr marL="0" marR="0" indent="0" algn="ctr" rtl="0">
              <a:spcBef>
                <a:spcPts val="600"/>
              </a:spcBef>
              <a:buClr>
                <a:schemeClr val="accent2"/>
              </a:buClr>
              <a:buFont typeface="Merriweather"/>
              <a:buNone/>
              <a:defRPr/>
            </a:lvl1pPr>
            <a:lvl2pPr marL="457200" marR="0" indent="0" algn="ctr" rtl="0">
              <a:spcBef>
                <a:spcPts val="300"/>
              </a:spcBef>
              <a:buClr>
                <a:srgbClr val="D6903E"/>
              </a:buClr>
              <a:buFont typeface="Merriweather"/>
              <a:buNone/>
              <a:defRPr/>
            </a:lvl2pPr>
            <a:lvl3pPr marL="914400" marR="0" indent="0" algn="ctr" rtl="0">
              <a:spcBef>
                <a:spcPts val="300"/>
              </a:spcBef>
              <a:buClr>
                <a:srgbClr val="B27834"/>
              </a:buClr>
              <a:buFont typeface="Merriweather"/>
              <a:buNone/>
              <a:defRPr/>
            </a:lvl3pPr>
            <a:lvl4pPr marL="1371600" marR="0" indent="0" algn="ctr" rtl="0">
              <a:spcBef>
                <a:spcPts val="300"/>
              </a:spcBef>
              <a:buClr>
                <a:srgbClr val="D6903E"/>
              </a:buClr>
              <a:buFont typeface="Merriweather"/>
              <a:buNone/>
              <a:defRPr/>
            </a:lvl4pPr>
            <a:lvl5pPr marL="1828800" marR="0" indent="0" algn="ctr" rtl="0">
              <a:spcBef>
                <a:spcPts val="340"/>
              </a:spcBef>
              <a:buClr>
                <a:srgbClr val="D6903E"/>
              </a:buClr>
              <a:buFont typeface="Merriweather"/>
              <a:buNone/>
              <a:defRPr/>
            </a:lvl5pPr>
            <a:lvl6pPr marL="2286000" marR="0" indent="0" algn="ctr" rtl="0">
              <a:spcBef>
                <a:spcPts val="340"/>
              </a:spcBef>
              <a:buClr>
                <a:srgbClr val="D6903E"/>
              </a:buClr>
              <a:buFont typeface="Merriweather"/>
              <a:buNone/>
              <a:defRPr/>
            </a:lvl6pPr>
            <a:lvl7pPr marL="2743200" marR="0" indent="0" algn="ctr" rtl="0">
              <a:spcBef>
                <a:spcPts val="340"/>
              </a:spcBef>
              <a:buClr>
                <a:srgbClr val="D6903E"/>
              </a:buClr>
              <a:buFont typeface="Merriweather"/>
              <a:buNone/>
              <a:defRPr/>
            </a:lvl7pPr>
            <a:lvl8pPr marL="3200400" marR="0" indent="0" algn="ctr" rtl="0">
              <a:spcBef>
                <a:spcPts val="340"/>
              </a:spcBef>
              <a:buClr>
                <a:srgbClr val="D6903E"/>
              </a:buClr>
              <a:buFont typeface="Merriweather"/>
              <a:buNone/>
              <a:defRPr/>
            </a:lvl8pPr>
            <a:lvl9pPr marL="3657600" marR="0" indent="0" algn="ctr" rtl="0">
              <a:spcBef>
                <a:spcPts val="340"/>
              </a:spcBef>
              <a:buClr>
                <a:srgbClr val="D6903E"/>
              </a:buClr>
              <a:buFont typeface="Merriweather"/>
              <a:buNone/>
              <a:defRPr/>
            </a:lvl9pPr>
          </a:lstStyle>
          <a:p>
            <a:endParaRPr/>
          </a:p>
        </p:txBody>
      </p:sp>
      <p:sp>
        <p:nvSpPr>
          <p:cNvPr id="16" name="Shape 16"/>
          <p:cNvSpPr txBox="1">
            <a:spLocks noGrp="1"/>
          </p:cNvSpPr>
          <p:nvPr>
            <p:ph type="ctrTitle"/>
          </p:nvPr>
        </p:nvSpPr>
        <p:spPr>
          <a:xfrm>
            <a:off x="457200" y="1433732"/>
            <a:ext cx="8305799" cy="1981199"/>
          </a:xfrm>
          <a:prstGeom prst="rect">
            <a:avLst/>
          </a:prstGeom>
          <a:noFill/>
          <a:ln>
            <a:noFill/>
          </a:ln>
        </p:spPr>
        <p:txBody>
          <a:bodyPr lIns="91425" tIns="91425" rIns="91425" bIns="91425" anchor="b" anchorCtr="0"/>
          <a:lstStyle>
            <a:lvl1pPr marL="0" marR="0" indent="0" algn="ctr" rtl="0">
              <a:spcBef>
                <a:spcPts val="0"/>
              </a:spcBef>
              <a:buClr>
                <a:srgbClr val="F9F9F9"/>
              </a:buClr>
              <a:buFont typeface="Merriweather"/>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cxnSp>
        <p:nvCxnSpPr>
          <p:cNvPr id="17" name="Shape 17"/>
          <p:cNvCxnSpPr/>
          <p:nvPr/>
        </p:nvCxnSpPr>
        <p:spPr>
          <a:xfrm>
            <a:off x="1463625" y="3550126"/>
            <a:ext cx="2971799" cy="1500"/>
          </a:xfrm>
          <a:prstGeom prst="straightConnector1">
            <a:avLst/>
          </a:prstGeom>
          <a:noFill/>
          <a:ln w="9525" cap="flat">
            <a:solidFill>
              <a:srgbClr val="EEEEEB"/>
            </a:solidFill>
            <a:prstDash val="solid"/>
            <a:round/>
            <a:headEnd type="none" w="med" len="med"/>
            <a:tailEnd type="none" w="med" len="med"/>
          </a:ln>
        </p:spPr>
      </p:cxnSp>
      <p:cxnSp>
        <p:nvCxnSpPr>
          <p:cNvPr id="18" name="Shape 18"/>
          <p:cNvCxnSpPr/>
          <p:nvPr/>
        </p:nvCxnSpPr>
        <p:spPr>
          <a:xfrm>
            <a:off x="4708573" y="3550126"/>
            <a:ext cx="2971799" cy="1500"/>
          </a:xfrm>
          <a:prstGeom prst="straightConnector1">
            <a:avLst/>
          </a:prstGeom>
          <a:noFill/>
          <a:ln w="9525" cap="flat">
            <a:solidFill>
              <a:srgbClr val="EEEEEB"/>
            </a:solidFill>
            <a:prstDash val="solid"/>
            <a:round/>
            <a:headEnd type="none" w="med" len="med"/>
            <a:tailEnd type="none" w="med" len="med"/>
          </a:ln>
        </p:spPr>
      </p:cxnSp>
      <p:sp>
        <p:nvSpPr>
          <p:cNvPr id="19" name="Shape 19"/>
          <p:cNvSpPr/>
          <p:nvPr/>
        </p:nvSpPr>
        <p:spPr>
          <a:xfrm>
            <a:off x="4540348" y="3526301"/>
            <a:ext cx="45600" cy="45600"/>
          </a:xfrm>
          <a:prstGeom prst="ellipse">
            <a:avLst/>
          </a:prstGeom>
          <a:solidFill>
            <a:schemeClr val="accent2"/>
          </a:solidFill>
          <a:ln w="38100" cap="flat">
            <a:solidFill>
              <a:schemeClr val="accent2"/>
            </a:solidFill>
            <a:prstDash val="solid"/>
            <a:round/>
            <a:headEnd type="none" w="med" len="med"/>
            <a:tailEnd type="none" w="med" len="med"/>
          </a:ln>
        </p:spPr>
        <p:txBody>
          <a:bodyPr lIns="91425" tIns="45700" rIns="91425" bIns="45700" anchor="ctr" anchorCtr="0">
            <a:normAutofit fontScale="25000" lnSpcReduction="20000"/>
          </a:bodyPr>
          <a:lstStyle/>
          <a:p>
            <a:pPr marL="0" marR="0" lvl="0" indent="0" algn="ctr" rtl="0">
              <a:spcBef>
                <a:spcPts val="0"/>
              </a:spcBef>
              <a:buNone/>
            </a:pPr>
            <a:endParaRPr sz="1800" b="0" i="0" u="none" strike="noStrike" cap="none" baseline="0">
              <a:solidFill>
                <a:schemeClr val="lt1"/>
              </a:solidFill>
              <a:latin typeface="Merriweather"/>
              <a:ea typeface="Merriweather"/>
              <a:cs typeface="Merriweather"/>
              <a:sym typeface="Merriweather"/>
            </a:endParaRPr>
          </a:p>
        </p:txBody>
      </p:sp>
      <p:sp>
        <p:nvSpPr>
          <p:cNvPr id="20" name="Shape 20"/>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1" name="Shape 21"/>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2" name="Shape 22"/>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152400"/>
            <a:ext cx="8229600" cy="1219199"/>
          </a:xfrm>
          <a:prstGeom prst="rect">
            <a:avLst/>
          </a:prstGeom>
          <a:noFill/>
          <a:ln>
            <a:noFill/>
          </a:ln>
        </p:spPr>
        <p:txBody>
          <a:bodyPr lIns="91425" tIns="91425" rIns="91425" bIns="91425" anchor="b" anchorCtr="0"/>
          <a:lstStyle>
            <a:lvl1pPr algn="l" rtl="0">
              <a:spcBef>
                <a:spcPts val="0"/>
              </a:spcBef>
              <a:buClr>
                <a:srgbClr val="F9F9F9"/>
              </a:buClr>
              <a:buFont typeface="Merriweather"/>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9" name="Shape 79"/>
          <p:cNvSpPr txBox="1">
            <a:spLocks noGrp="1"/>
          </p:cNvSpPr>
          <p:nvPr>
            <p:ph type="body" idx="1"/>
          </p:nvPr>
        </p:nvSpPr>
        <p:spPr>
          <a:xfrm rot="5400000">
            <a:off x="2232749" y="-327750"/>
            <a:ext cx="4678499" cy="8229600"/>
          </a:xfrm>
          <a:prstGeom prst="rect">
            <a:avLst/>
          </a:prstGeom>
          <a:noFill/>
          <a:ln>
            <a:noFill/>
          </a:ln>
        </p:spPr>
        <p:txBody>
          <a:bodyPr lIns="91425" tIns="91425" rIns="91425" bIns="91425" anchor="t" anchorCtr="0"/>
          <a:lstStyle>
            <a:lvl1pPr marL="274320" indent="-133985" algn="l" rtl="0">
              <a:spcBef>
                <a:spcPts val="600"/>
              </a:spcBef>
              <a:buClr>
                <a:schemeClr val="accent2"/>
              </a:buClr>
              <a:buFont typeface="Merriweather"/>
              <a:buChar char="●"/>
              <a:defRPr/>
            </a:lvl1pPr>
            <a:lvl2pPr marL="640080" indent="-154940" algn="l" rtl="0">
              <a:spcBef>
                <a:spcPts val="300"/>
              </a:spcBef>
              <a:buClr>
                <a:srgbClr val="D6903E"/>
              </a:buClr>
              <a:buFont typeface="Merriweather"/>
              <a:buChar char="●"/>
              <a:defRPr/>
            </a:lvl2pPr>
            <a:lvl3pPr marL="1005839" indent="-117792" algn="l" rtl="0">
              <a:spcBef>
                <a:spcPts val="300"/>
              </a:spcBef>
              <a:buClr>
                <a:srgbClr val="B27834"/>
              </a:buClr>
              <a:buFont typeface="Merriweather"/>
              <a:buChar char="●"/>
              <a:defRPr/>
            </a:lvl3pPr>
            <a:lvl4pPr marL="1280160" indent="-136207" algn="l" rtl="0">
              <a:spcBef>
                <a:spcPts val="300"/>
              </a:spcBef>
              <a:buClr>
                <a:srgbClr val="D6903E"/>
              </a:buClr>
              <a:buFont typeface="Merriweather"/>
              <a:buChar char="●"/>
              <a:defRPr/>
            </a:lvl4pPr>
            <a:lvl5pPr marL="1554480" indent="-147319" algn="l" rtl="0">
              <a:spcBef>
                <a:spcPts val="340"/>
              </a:spcBef>
              <a:buClr>
                <a:srgbClr val="D6903E"/>
              </a:buClr>
              <a:buFont typeface="Merriweather"/>
              <a:buChar char="●"/>
              <a:defRPr/>
            </a:lvl5pPr>
            <a:lvl6pPr marL="1828800" indent="-136842" algn="l" rtl="0">
              <a:spcBef>
                <a:spcPts val="340"/>
              </a:spcBef>
              <a:buClr>
                <a:srgbClr val="D6903E"/>
              </a:buClr>
              <a:buFont typeface="Merriweather"/>
              <a:buChar char="☞"/>
              <a:defRPr/>
            </a:lvl6pPr>
            <a:lvl7pPr marL="2011679" indent="-96519" algn="l" rtl="0">
              <a:spcBef>
                <a:spcPts val="340"/>
              </a:spcBef>
              <a:buClr>
                <a:srgbClr val="D6903E"/>
              </a:buClr>
              <a:buFont typeface="Merriweather"/>
              <a:buChar char="☞"/>
              <a:defRPr/>
            </a:lvl7pPr>
            <a:lvl8pPr marL="2286000" indent="-109537" algn="l" rtl="0">
              <a:spcBef>
                <a:spcPts val="340"/>
              </a:spcBef>
              <a:buClr>
                <a:srgbClr val="D6903E"/>
              </a:buClr>
              <a:buFont typeface="Merriweather"/>
              <a:buChar char="☞"/>
              <a:defRPr/>
            </a:lvl8pPr>
            <a:lvl9pPr marL="2560320" indent="-104457" algn="l" rtl="0">
              <a:spcBef>
                <a:spcPts val="340"/>
              </a:spcBef>
              <a:buClr>
                <a:srgbClr val="D6903E"/>
              </a:buClr>
              <a:buFont typeface="Merriweather"/>
              <a:buChar char="☞"/>
              <a:defRPr/>
            </a:lvl9pPr>
          </a:lstStyle>
          <a:p>
            <a:endParaRPr/>
          </a:p>
        </p:txBody>
      </p:sp>
      <p:sp>
        <p:nvSpPr>
          <p:cNvPr id="80" name="Shape 80"/>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1" name="Shape 81"/>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3"/>
        <p:cNvGrpSpPr/>
        <p:nvPr/>
      </p:nvGrpSpPr>
      <p:grpSpPr>
        <a:xfrm>
          <a:off x="0" y="0"/>
          <a:ext cx="0" cy="0"/>
          <a:chOff x="0" y="0"/>
          <a:chExt cx="0" cy="0"/>
        </a:xfrm>
      </p:grpSpPr>
      <p:sp>
        <p:nvSpPr>
          <p:cNvPr id="84" name="Shape 84"/>
          <p:cNvSpPr txBox="1">
            <a:spLocks noGrp="1"/>
          </p:cNvSpPr>
          <p:nvPr>
            <p:ph type="title"/>
          </p:nvPr>
        </p:nvSpPr>
        <p:spPr>
          <a:xfrm rot="5400000">
            <a:off x="4732349" y="2171687"/>
            <a:ext cx="5851500" cy="2057400"/>
          </a:xfrm>
          <a:prstGeom prst="rect">
            <a:avLst/>
          </a:prstGeom>
          <a:noFill/>
          <a:ln>
            <a:noFill/>
          </a:ln>
        </p:spPr>
        <p:txBody>
          <a:bodyPr lIns="91425" tIns="91425" rIns="91425" bIns="91425" anchor="b" anchorCtr="0"/>
          <a:lstStyle>
            <a:lvl1pPr algn="l" rtl="0">
              <a:spcBef>
                <a:spcPts val="0"/>
              </a:spcBef>
              <a:buClr>
                <a:srgbClr val="F9F9F9"/>
              </a:buClr>
              <a:buFont typeface="Merriweather"/>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85" name="Shape 85"/>
          <p:cNvSpPr txBox="1">
            <a:spLocks noGrp="1"/>
          </p:cNvSpPr>
          <p:nvPr>
            <p:ph type="body" idx="1"/>
          </p:nvPr>
        </p:nvSpPr>
        <p:spPr>
          <a:xfrm rot="5400000">
            <a:off x="541350" y="190488"/>
            <a:ext cx="5851500" cy="6019799"/>
          </a:xfrm>
          <a:prstGeom prst="rect">
            <a:avLst/>
          </a:prstGeom>
          <a:noFill/>
          <a:ln>
            <a:noFill/>
          </a:ln>
        </p:spPr>
        <p:txBody>
          <a:bodyPr lIns="91425" tIns="91425" rIns="91425" bIns="91425" anchor="t" anchorCtr="0"/>
          <a:lstStyle>
            <a:lvl1pPr marL="274320" indent="-133985" algn="l" rtl="0">
              <a:spcBef>
                <a:spcPts val="600"/>
              </a:spcBef>
              <a:buClr>
                <a:schemeClr val="accent2"/>
              </a:buClr>
              <a:buFont typeface="Merriweather"/>
              <a:buChar char="●"/>
              <a:defRPr/>
            </a:lvl1pPr>
            <a:lvl2pPr marL="640080" indent="-154940" algn="l" rtl="0">
              <a:spcBef>
                <a:spcPts val="300"/>
              </a:spcBef>
              <a:buClr>
                <a:srgbClr val="D6903E"/>
              </a:buClr>
              <a:buFont typeface="Merriweather"/>
              <a:buChar char="●"/>
              <a:defRPr/>
            </a:lvl2pPr>
            <a:lvl3pPr marL="1005839" indent="-117792" algn="l" rtl="0">
              <a:spcBef>
                <a:spcPts val="300"/>
              </a:spcBef>
              <a:buClr>
                <a:srgbClr val="B27834"/>
              </a:buClr>
              <a:buFont typeface="Merriweather"/>
              <a:buChar char="●"/>
              <a:defRPr/>
            </a:lvl3pPr>
            <a:lvl4pPr marL="1280160" indent="-136207" algn="l" rtl="0">
              <a:spcBef>
                <a:spcPts val="300"/>
              </a:spcBef>
              <a:buClr>
                <a:srgbClr val="D6903E"/>
              </a:buClr>
              <a:buFont typeface="Merriweather"/>
              <a:buChar char="●"/>
              <a:defRPr/>
            </a:lvl4pPr>
            <a:lvl5pPr marL="1554480" indent="-147319" algn="l" rtl="0">
              <a:spcBef>
                <a:spcPts val="340"/>
              </a:spcBef>
              <a:buClr>
                <a:srgbClr val="D6903E"/>
              </a:buClr>
              <a:buFont typeface="Merriweather"/>
              <a:buChar char="●"/>
              <a:defRPr/>
            </a:lvl5pPr>
            <a:lvl6pPr marL="1828800" indent="-136842" algn="l" rtl="0">
              <a:spcBef>
                <a:spcPts val="340"/>
              </a:spcBef>
              <a:buClr>
                <a:srgbClr val="D6903E"/>
              </a:buClr>
              <a:buFont typeface="Merriweather"/>
              <a:buChar char="☞"/>
              <a:defRPr/>
            </a:lvl6pPr>
            <a:lvl7pPr marL="2011679" indent="-96519" algn="l" rtl="0">
              <a:spcBef>
                <a:spcPts val="340"/>
              </a:spcBef>
              <a:buClr>
                <a:srgbClr val="D6903E"/>
              </a:buClr>
              <a:buFont typeface="Merriweather"/>
              <a:buChar char="☞"/>
              <a:defRPr/>
            </a:lvl7pPr>
            <a:lvl8pPr marL="2286000" indent="-109537" algn="l" rtl="0">
              <a:spcBef>
                <a:spcPts val="340"/>
              </a:spcBef>
              <a:buClr>
                <a:srgbClr val="D6903E"/>
              </a:buClr>
              <a:buFont typeface="Merriweather"/>
              <a:buChar char="☞"/>
              <a:defRPr/>
            </a:lvl8pPr>
            <a:lvl9pPr marL="2560320" indent="-104457" algn="l" rtl="0">
              <a:spcBef>
                <a:spcPts val="340"/>
              </a:spcBef>
              <a:buClr>
                <a:srgbClr val="D6903E"/>
              </a:buClr>
              <a:buFont typeface="Merriweather"/>
              <a:buChar char="☞"/>
              <a:defRPr/>
            </a:lvl9pPr>
          </a:lstStyle>
          <a:p>
            <a:endParaRPr/>
          </a:p>
        </p:txBody>
      </p:sp>
      <p:sp>
        <p:nvSpPr>
          <p:cNvPr id="86" name="Shape 86"/>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7" name="Shape 87"/>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8" name="Shape 88"/>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3"/>
        <p:cNvGrpSpPr/>
        <p:nvPr/>
      </p:nvGrpSpPr>
      <p:grpSpPr>
        <a:xfrm>
          <a:off x="0" y="0"/>
          <a:ext cx="0" cy="0"/>
          <a:chOff x="0" y="0"/>
          <a:chExt cx="0" cy="0"/>
        </a:xfrm>
      </p:grpSpPr>
      <p:sp>
        <p:nvSpPr>
          <p:cNvPr id="24" name="Shape 24"/>
          <p:cNvSpPr txBox="1">
            <a:spLocks noGrp="1"/>
          </p:cNvSpPr>
          <p:nvPr>
            <p:ph type="body" idx="1"/>
          </p:nvPr>
        </p:nvSpPr>
        <p:spPr>
          <a:xfrm>
            <a:off x="457200" y="1524000"/>
            <a:ext cx="8229600" cy="4572000"/>
          </a:xfrm>
          <a:prstGeom prst="rect">
            <a:avLst/>
          </a:prstGeom>
          <a:noFill/>
          <a:ln>
            <a:noFill/>
          </a:ln>
        </p:spPr>
        <p:txBody>
          <a:bodyPr lIns="91425" tIns="91425" rIns="91425" bIns="91425" anchor="t" anchorCtr="0"/>
          <a:lstStyle>
            <a:lvl1pPr marL="274320" indent="-133985" algn="l" rtl="0">
              <a:spcBef>
                <a:spcPts val="600"/>
              </a:spcBef>
              <a:buClr>
                <a:schemeClr val="accent2"/>
              </a:buClr>
              <a:buFont typeface="Merriweather"/>
              <a:buChar char="●"/>
              <a:defRPr/>
            </a:lvl1pPr>
            <a:lvl2pPr marL="640080" indent="-154940" algn="l" rtl="0">
              <a:spcBef>
                <a:spcPts val="300"/>
              </a:spcBef>
              <a:buClr>
                <a:srgbClr val="D6903E"/>
              </a:buClr>
              <a:buFont typeface="Merriweather"/>
              <a:buChar char="●"/>
              <a:defRPr/>
            </a:lvl2pPr>
            <a:lvl3pPr marL="1005839" indent="-117792" algn="l" rtl="0">
              <a:spcBef>
                <a:spcPts val="300"/>
              </a:spcBef>
              <a:buClr>
                <a:srgbClr val="B27834"/>
              </a:buClr>
              <a:buFont typeface="Merriweather"/>
              <a:buChar char="●"/>
              <a:defRPr/>
            </a:lvl3pPr>
            <a:lvl4pPr marL="1280160" indent="-136207" algn="l" rtl="0">
              <a:spcBef>
                <a:spcPts val="300"/>
              </a:spcBef>
              <a:buClr>
                <a:srgbClr val="D6903E"/>
              </a:buClr>
              <a:buFont typeface="Merriweather"/>
              <a:buChar char="●"/>
              <a:defRPr/>
            </a:lvl4pPr>
            <a:lvl5pPr marL="1554480" indent="-147319" algn="l" rtl="0">
              <a:spcBef>
                <a:spcPts val="340"/>
              </a:spcBef>
              <a:buClr>
                <a:srgbClr val="D6903E"/>
              </a:buClr>
              <a:buFont typeface="Merriweather"/>
              <a:buChar char="●"/>
              <a:defRPr/>
            </a:lvl5pPr>
            <a:lvl6pPr marL="1828800" indent="-136842" algn="l" rtl="0">
              <a:spcBef>
                <a:spcPts val="340"/>
              </a:spcBef>
              <a:buClr>
                <a:srgbClr val="D6903E"/>
              </a:buClr>
              <a:buFont typeface="Merriweather"/>
              <a:buChar char="☞"/>
              <a:defRPr/>
            </a:lvl6pPr>
            <a:lvl7pPr marL="2011679" indent="-96519" algn="l" rtl="0">
              <a:spcBef>
                <a:spcPts val="340"/>
              </a:spcBef>
              <a:buClr>
                <a:srgbClr val="D6903E"/>
              </a:buClr>
              <a:buFont typeface="Merriweather"/>
              <a:buChar char="☞"/>
              <a:defRPr/>
            </a:lvl7pPr>
            <a:lvl8pPr marL="2286000" indent="-109537" algn="l" rtl="0">
              <a:spcBef>
                <a:spcPts val="340"/>
              </a:spcBef>
              <a:buClr>
                <a:srgbClr val="D6903E"/>
              </a:buClr>
              <a:buFont typeface="Merriweather"/>
              <a:buChar char="☞"/>
              <a:defRPr/>
            </a:lvl8pPr>
            <a:lvl9pPr marL="2560320" indent="-104457" algn="l" rtl="0">
              <a:spcBef>
                <a:spcPts val="340"/>
              </a:spcBef>
              <a:buClr>
                <a:srgbClr val="D6903E"/>
              </a:buClr>
              <a:buFont typeface="Merriweather"/>
              <a:buChar char="☞"/>
              <a:defRPr/>
            </a:lvl9pPr>
          </a:lstStyle>
          <a:p>
            <a:endParaRPr/>
          </a:p>
        </p:txBody>
      </p:sp>
      <p:sp>
        <p:nvSpPr>
          <p:cNvPr id="25" name="Shape 25"/>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8" name="Shape 28"/>
          <p:cNvSpPr txBox="1">
            <a:spLocks noGrp="1"/>
          </p:cNvSpPr>
          <p:nvPr>
            <p:ph type="title"/>
          </p:nvPr>
        </p:nvSpPr>
        <p:spPr>
          <a:xfrm>
            <a:off x="457200" y="152400"/>
            <a:ext cx="8229600" cy="1219199"/>
          </a:xfrm>
          <a:prstGeom prst="rect">
            <a:avLst/>
          </a:prstGeom>
          <a:noFill/>
          <a:ln>
            <a:noFill/>
          </a:ln>
        </p:spPr>
        <p:txBody>
          <a:bodyPr lIns="91425" tIns="91425" rIns="91425" bIns="91425" anchor="b" anchorCtr="0"/>
          <a:lstStyle>
            <a:lvl1pPr algn="l" rtl="0">
              <a:spcBef>
                <a:spcPts val="0"/>
              </a:spcBef>
              <a:buClr>
                <a:srgbClr val="F9F9F9"/>
              </a:buClr>
              <a:buFont typeface="Merriweather"/>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1" name="Shape 31"/>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2" name="Shape 32"/>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title"/>
          </p:nvPr>
        </p:nvSpPr>
        <p:spPr>
          <a:xfrm>
            <a:off x="685800" y="3505200"/>
            <a:ext cx="7924799" cy="1371599"/>
          </a:xfrm>
          <a:prstGeom prst="rect">
            <a:avLst/>
          </a:prstGeom>
          <a:noFill/>
          <a:ln>
            <a:noFill/>
          </a:ln>
        </p:spPr>
        <p:txBody>
          <a:bodyPr lIns="91425" tIns="91425" rIns="91425" bIns="91425" anchor="b" anchorCtr="0"/>
          <a:lstStyle>
            <a:lvl1pPr algn="l" rtl="0">
              <a:spcBef>
                <a:spcPts val="0"/>
              </a:spcBef>
              <a:buClr>
                <a:srgbClr val="F9F9F9"/>
              </a:buClr>
              <a:buFont typeface="Merriweather"/>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a:spLocks noGrp="1"/>
          </p:cNvSpPr>
          <p:nvPr>
            <p:ph type="body" idx="1"/>
          </p:nvPr>
        </p:nvSpPr>
        <p:spPr>
          <a:xfrm>
            <a:off x="685800" y="4958864"/>
            <a:ext cx="7924799" cy="984600"/>
          </a:xfrm>
          <a:prstGeom prst="rect">
            <a:avLst/>
          </a:prstGeom>
          <a:noFill/>
          <a:ln>
            <a:noFill/>
          </a:ln>
        </p:spPr>
        <p:txBody>
          <a:bodyPr lIns="91425" tIns="91425" rIns="91425" bIns="91425" anchor="t" anchorCtr="0"/>
          <a:lstStyle>
            <a:lvl1pPr marL="0" indent="0" rtl="0">
              <a:spcBef>
                <a:spcPts val="0"/>
              </a:spcBef>
              <a:buClr>
                <a:schemeClr val="lt2"/>
              </a:buClr>
              <a:buFont typeface="Merriweather"/>
              <a:buNone/>
              <a:defRPr/>
            </a:lvl1pPr>
            <a:lvl2pPr rtl="0">
              <a:spcBef>
                <a:spcPts val="0"/>
              </a:spcBef>
              <a:buClr>
                <a:schemeClr val="lt1"/>
              </a:buClr>
              <a:buFont typeface="Merriweather"/>
              <a:buNone/>
              <a:defRPr/>
            </a:lvl2pPr>
            <a:lvl3pPr rtl="0">
              <a:spcBef>
                <a:spcPts val="0"/>
              </a:spcBef>
              <a:buClr>
                <a:schemeClr val="lt1"/>
              </a:buClr>
              <a:buFont typeface="Merriweather"/>
              <a:buNone/>
              <a:defRPr/>
            </a:lvl3pPr>
            <a:lvl4pPr rtl="0">
              <a:spcBef>
                <a:spcPts val="0"/>
              </a:spcBef>
              <a:buClr>
                <a:schemeClr val="lt1"/>
              </a:buClr>
              <a:buFont typeface="Merriweather"/>
              <a:buNone/>
              <a:defRPr/>
            </a:lvl4pPr>
            <a:lvl5pPr rtl="0">
              <a:spcBef>
                <a:spcPts val="0"/>
              </a:spcBef>
              <a:buClr>
                <a:schemeClr val="lt1"/>
              </a:buClr>
              <a:buFont typeface="Merriweather"/>
              <a:buNone/>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cxnSp>
        <p:nvCxnSpPr>
          <p:cNvPr id="35" name="Shape 35"/>
          <p:cNvCxnSpPr/>
          <p:nvPr/>
        </p:nvCxnSpPr>
        <p:spPr>
          <a:xfrm>
            <a:off x="685800" y="4916992"/>
            <a:ext cx="7924799" cy="4199"/>
          </a:xfrm>
          <a:prstGeom prst="straightConnector1">
            <a:avLst/>
          </a:prstGeom>
          <a:noFill/>
          <a:ln w="9525" cap="flat">
            <a:solidFill>
              <a:srgbClr val="E9E9E8"/>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6"/>
        <p:cNvGrpSpPr/>
        <p:nvPr/>
      </p:nvGrpSpPr>
      <p:grpSpPr>
        <a:xfrm>
          <a:off x="0" y="0"/>
          <a:ext cx="0" cy="0"/>
          <a:chOff x="0" y="0"/>
          <a:chExt cx="0" cy="0"/>
        </a:xfrm>
      </p:grpSpPr>
      <p:sp>
        <p:nvSpPr>
          <p:cNvPr id="37" name="Shape 37"/>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8" name="Shape 38"/>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9" name="Shape 39"/>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0" name="Shape 40"/>
          <p:cNvSpPr txBox="1">
            <a:spLocks noGrp="1"/>
          </p:cNvSpPr>
          <p:nvPr>
            <p:ph type="title"/>
          </p:nvPr>
        </p:nvSpPr>
        <p:spPr>
          <a:xfrm>
            <a:off x="457200" y="152400"/>
            <a:ext cx="8229600" cy="1219199"/>
          </a:xfrm>
          <a:prstGeom prst="rect">
            <a:avLst/>
          </a:prstGeom>
          <a:noFill/>
          <a:ln>
            <a:noFill/>
          </a:ln>
        </p:spPr>
        <p:txBody>
          <a:bodyPr lIns="91425" tIns="91425" rIns="91425" bIns="91425" anchor="b" anchorCtr="0"/>
          <a:lstStyle>
            <a:lvl1pPr algn="l" rtl="0">
              <a:spcBef>
                <a:spcPts val="0"/>
              </a:spcBef>
              <a:buClr>
                <a:srgbClr val="F9F9F9"/>
              </a:buClr>
              <a:buFont typeface="Merriweather"/>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body" idx="1"/>
          </p:nvPr>
        </p:nvSpPr>
        <p:spPr>
          <a:xfrm>
            <a:off x="457200" y="1524000"/>
            <a:ext cx="4059899" cy="4572000"/>
          </a:xfrm>
          <a:prstGeom prst="rect">
            <a:avLst/>
          </a:prstGeom>
          <a:noFill/>
          <a:ln>
            <a:noFill/>
          </a:ln>
        </p:spPr>
        <p:txBody>
          <a:bodyPr lIns="91425" tIns="91425" rIns="91425" bIns="91425" anchor="t" anchorCtr="0"/>
          <a:lstStyle>
            <a:lvl1pPr marL="274320" indent="-133985" algn="l" rtl="0">
              <a:spcBef>
                <a:spcPts val="600"/>
              </a:spcBef>
              <a:buClr>
                <a:schemeClr val="accent2"/>
              </a:buClr>
              <a:buFont typeface="Merriweather"/>
              <a:buChar char="●"/>
              <a:defRPr/>
            </a:lvl1pPr>
            <a:lvl2pPr marL="640080" indent="-154940" algn="l" rtl="0">
              <a:spcBef>
                <a:spcPts val="300"/>
              </a:spcBef>
              <a:buClr>
                <a:srgbClr val="D6903E"/>
              </a:buClr>
              <a:buFont typeface="Merriweather"/>
              <a:buChar char="●"/>
              <a:defRPr/>
            </a:lvl2pPr>
            <a:lvl3pPr marL="1005839" indent="-117792" algn="l" rtl="0">
              <a:spcBef>
                <a:spcPts val="300"/>
              </a:spcBef>
              <a:buClr>
                <a:srgbClr val="B27834"/>
              </a:buClr>
              <a:buFont typeface="Merriweather"/>
              <a:buChar char="●"/>
              <a:defRPr/>
            </a:lvl3pPr>
            <a:lvl4pPr marL="1280160" indent="-136207" algn="l" rtl="0">
              <a:spcBef>
                <a:spcPts val="300"/>
              </a:spcBef>
              <a:buClr>
                <a:srgbClr val="D6903E"/>
              </a:buClr>
              <a:buFont typeface="Merriweather"/>
              <a:buChar char="●"/>
              <a:defRPr/>
            </a:lvl4pPr>
            <a:lvl5pPr marL="1554480" indent="-147319" algn="l" rtl="0">
              <a:spcBef>
                <a:spcPts val="340"/>
              </a:spcBef>
              <a:buClr>
                <a:srgbClr val="D6903E"/>
              </a:buClr>
              <a:buFont typeface="Merriweather"/>
              <a:buChar char="●"/>
              <a:defRPr/>
            </a:lvl5pPr>
            <a:lvl6pPr marL="1828800" indent="-136842" algn="l" rtl="0">
              <a:spcBef>
                <a:spcPts val="340"/>
              </a:spcBef>
              <a:buClr>
                <a:srgbClr val="D6903E"/>
              </a:buClr>
              <a:buFont typeface="Merriweather"/>
              <a:buChar char="☞"/>
              <a:defRPr/>
            </a:lvl6pPr>
            <a:lvl7pPr marL="2011679" indent="-96519" algn="l" rtl="0">
              <a:spcBef>
                <a:spcPts val="340"/>
              </a:spcBef>
              <a:buClr>
                <a:srgbClr val="D6903E"/>
              </a:buClr>
              <a:buFont typeface="Merriweather"/>
              <a:buChar char="☞"/>
              <a:defRPr/>
            </a:lvl7pPr>
            <a:lvl8pPr marL="2286000" indent="-109537" algn="l" rtl="0">
              <a:spcBef>
                <a:spcPts val="340"/>
              </a:spcBef>
              <a:buClr>
                <a:srgbClr val="D6903E"/>
              </a:buClr>
              <a:buFont typeface="Merriweather"/>
              <a:buChar char="☞"/>
              <a:defRPr/>
            </a:lvl8pPr>
            <a:lvl9pPr marL="2560320" indent="-104457" algn="l" rtl="0">
              <a:spcBef>
                <a:spcPts val="340"/>
              </a:spcBef>
              <a:buClr>
                <a:srgbClr val="D6903E"/>
              </a:buClr>
              <a:buFont typeface="Merriweather"/>
              <a:buChar char="☞"/>
              <a:defRPr/>
            </a:lvl9pPr>
          </a:lstStyle>
          <a:p>
            <a:endParaRPr/>
          </a:p>
        </p:txBody>
      </p:sp>
      <p:sp>
        <p:nvSpPr>
          <p:cNvPr id="42" name="Shape 42"/>
          <p:cNvSpPr txBox="1">
            <a:spLocks noGrp="1"/>
          </p:cNvSpPr>
          <p:nvPr>
            <p:ph type="body" idx="2"/>
          </p:nvPr>
        </p:nvSpPr>
        <p:spPr>
          <a:xfrm>
            <a:off x="4648200" y="1524000"/>
            <a:ext cx="4059899" cy="4572000"/>
          </a:xfrm>
          <a:prstGeom prst="rect">
            <a:avLst/>
          </a:prstGeom>
          <a:noFill/>
          <a:ln>
            <a:noFill/>
          </a:ln>
        </p:spPr>
        <p:txBody>
          <a:bodyPr lIns="91425" tIns="91425" rIns="91425" bIns="91425" anchor="t" anchorCtr="0"/>
          <a:lstStyle>
            <a:lvl1pPr marL="274320" indent="-133985" algn="l" rtl="0">
              <a:spcBef>
                <a:spcPts val="600"/>
              </a:spcBef>
              <a:buClr>
                <a:schemeClr val="accent2"/>
              </a:buClr>
              <a:buFont typeface="Merriweather"/>
              <a:buChar char="●"/>
              <a:defRPr/>
            </a:lvl1pPr>
            <a:lvl2pPr marL="640080" indent="-154940" algn="l" rtl="0">
              <a:spcBef>
                <a:spcPts val="300"/>
              </a:spcBef>
              <a:buClr>
                <a:srgbClr val="D6903E"/>
              </a:buClr>
              <a:buFont typeface="Merriweather"/>
              <a:buChar char="●"/>
              <a:defRPr/>
            </a:lvl2pPr>
            <a:lvl3pPr marL="1005839" indent="-117792" algn="l" rtl="0">
              <a:spcBef>
                <a:spcPts val="300"/>
              </a:spcBef>
              <a:buClr>
                <a:srgbClr val="B27834"/>
              </a:buClr>
              <a:buFont typeface="Merriweather"/>
              <a:buChar char="●"/>
              <a:defRPr/>
            </a:lvl3pPr>
            <a:lvl4pPr marL="1280160" indent="-136207" algn="l" rtl="0">
              <a:spcBef>
                <a:spcPts val="300"/>
              </a:spcBef>
              <a:buClr>
                <a:srgbClr val="D6903E"/>
              </a:buClr>
              <a:buFont typeface="Merriweather"/>
              <a:buChar char="●"/>
              <a:defRPr/>
            </a:lvl4pPr>
            <a:lvl5pPr marL="1554480" indent="-147319" algn="l" rtl="0">
              <a:spcBef>
                <a:spcPts val="340"/>
              </a:spcBef>
              <a:buClr>
                <a:srgbClr val="D6903E"/>
              </a:buClr>
              <a:buFont typeface="Merriweather"/>
              <a:buChar char="●"/>
              <a:defRPr/>
            </a:lvl5pPr>
            <a:lvl6pPr marL="1828800" indent="-136842" algn="l" rtl="0">
              <a:spcBef>
                <a:spcPts val="340"/>
              </a:spcBef>
              <a:buClr>
                <a:srgbClr val="D6903E"/>
              </a:buClr>
              <a:buFont typeface="Merriweather"/>
              <a:buChar char="☞"/>
              <a:defRPr/>
            </a:lvl6pPr>
            <a:lvl7pPr marL="2011679" indent="-96519" algn="l" rtl="0">
              <a:spcBef>
                <a:spcPts val="340"/>
              </a:spcBef>
              <a:buClr>
                <a:srgbClr val="D6903E"/>
              </a:buClr>
              <a:buFont typeface="Merriweather"/>
              <a:buChar char="☞"/>
              <a:defRPr/>
            </a:lvl7pPr>
            <a:lvl8pPr marL="2286000" indent="-109537" algn="l" rtl="0">
              <a:spcBef>
                <a:spcPts val="340"/>
              </a:spcBef>
              <a:buClr>
                <a:srgbClr val="D6903E"/>
              </a:buClr>
              <a:buFont typeface="Merriweather"/>
              <a:buChar char="☞"/>
              <a:defRPr/>
            </a:lvl8pPr>
            <a:lvl9pPr marL="2560320" indent="-104457" algn="l" rtl="0">
              <a:spcBef>
                <a:spcPts val="340"/>
              </a:spcBef>
              <a:buClr>
                <a:srgbClr val="D6903E"/>
              </a:buClr>
              <a:buFont typeface="Merriweather"/>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3"/>
        <p:cNvGrpSpPr/>
        <p:nvPr/>
      </p:nvGrpSpPr>
      <p:grpSpPr>
        <a:xfrm>
          <a:off x="0" y="0"/>
          <a:ext cx="0" cy="0"/>
          <a:chOff x="0" y="0"/>
          <a:chExt cx="0" cy="0"/>
        </a:xfrm>
      </p:grpSpPr>
      <p:sp>
        <p:nvSpPr>
          <p:cNvPr id="44" name="Shape 44"/>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5" name="Shape 45"/>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body" idx="1"/>
          </p:nvPr>
        </p:nvSpPr>
        <p:spPr>
          <a:xfrm>
            <a:off x="457200" y="1399592"/>
            <a:ext cx="4040099" cy="762000"/>
          </a:xfrm>
          <a:prstGeom prst="rect">
            <a:avLst/>
          </a:prstGeom>
          <a:noFill/>
          <a:ln>
            <a:noFill/>
          </a:ln>
        </p:spPr>
        <p:txBody>
          <a:bodyPr lIns="91425" tIns="91425" rIns="91425" bIns="91425" anchor="b" anchorCtr="0"/>
          <a:lstStyle>
            <a:lvl1pPr marL="0" indent="0" algn="l" rtl="0">
              <a:spcBef>
                <a:spcPts val="0"/>
              </a:spcBef>
              <a:buClr>
                <a:schemeClr val="lt2"/>
              </a:buClr>
              <a:buFont typeface="Merriweather"/>
              <a:buNone/>
              <a:defRPr/>
            </a:lvl1pPr>
            <a:lvl2pPr rtl="0">
              <a:spcBef>
                <a:spcPts val="0"/>
              </a:spcBef>
              <a:buFont typeface="Merriweather"/>
              <a:buNone/>
              <a:defRPr/>
            </a:lvl2pPr>
            <a:lvl3pPr rtl="0">
              <a:spcBef>
                <a:spcPts val="0"/>
              </a:spcBef>
              <a:buFont typeface="Merriweather"/>
              <a:buNone/>
              <a:defRPr/>
            </a:lvl3pPr>
            <a:lvl4pPr rtl="0">
              <a:spcBef>
                <a:spcPts val="0"/>
              </a:spcBef>
              <a:buFont typeface="Merriweather"/>
              <a:buNone/>
              <a:defRPr/>
            </a:lvl4pPr>
            <a:lvl5pPr rtl="0">
              <a:spcBef>
                <a:spcPts val="0"/>
              </a:spcBef>
              <a:buFont typeface="Merriweather"/>
              <a:buNone/>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8" name="Shape 48"/>
          <p:cNvSpPr txBox="1">
            <a:spLocks noGrp="1"/>
          </p:cNvSpPr>
          <p:nvPr>
            <p:ph type="body" idx="2"/>
          </p:nvPr>
        </p:nvSpPr>
        <p:spPr>
          <a:xfrm>
            <a:off x="457200" y="2201896"/>
            <a:ext cx="4038599" cy="3913499"/>
          </a:xfrm>
          <a:prstGeom prst="rect">
            <a:avLst/>
          </a:prstGeom>
          <a:noFill/>
          <a:ln>
            <a:noFill/>
          </a:ln>
        </p:spPr>
        <p:txBody>
          <a:bodyPr lIns="91425" tIns="91425" rIns="91425" bIns="91425" anchor="t" anchorCtr="0"/>
          <a:lstStyle>
            <a:lvl1pPr marL="274320" indent="-133985" algn="l" rtl="0">
              <a:spcBef>
                <a:spcPts val="600"/>
              </a:spcBef>
              <a:buClr>
                <a:schemeClr val="accent2"/>
              </a:buClr>
              <a:buFont typeface="Merriweather"/>
              <a:buChar char="●"/>
              <a:defRPr/>
            </a:lvl1pPr>
            <a:lvl2pPr marL="640080" indent="-154940" algn="l" rtl="0">
              <a:spcBef>
                <a:spcPts val="300"/>
              </a:spcBef>
              <a:buClr>
                <a:srgbClr val="D6903E"/>
              </a:buClr>
              <a:buFont typeface="Merriweather"/>
              <a:buChar char="●"/>
              <a:defRPr/>
            </a:lvl2pPr>
            <a:lvl3pPr marL="1005839" indent="-117792" algn="l" rtl="0">
              <a:spcBef>
                <a:spcPts val="300"/>
              </a:spcBef>
              <a:buClr>
                <a:srgbClr val="B27834"/>
              </a:buClr>
              <a:buFont typeface="Merriweather"/>
              <a:buChar char="●"/>
              <a:defRPr/>
            </a:lvl3pPr>
            <a:lvl4pPr marL="1280160" indent="-136207" algn="l" rtl="0">
              <a:spcBef>
                <a:spcPts val="300"/>
              </a:spcBef>
              <a:buClr>
                <a:srgbClr val="D6903E"/>
              </a:buClr>
              <a:buFont typeface="Merriweather"/>
              <a:buChar char="●"/>
              <a:defRPr/>
            </a:lvl4pPr>
            <a:lvl5pPr marL="1554480" indent="-147319" algn="l" rtl="0">
              <a:spcBef>
                <a:spcPts val="340"/>
              </a:spcBef>
              <a:buClr>
                <a:srgbClr val="D6903E"/>
              </a:buClr>
              <a:buFont typeface="Merriweather"/>
              <a:buChar char="●"/>
              <a:defRPr/>
            </a:lvl5pPr>
            <a:lvl6pPr marL="1828800" indent="-136842" algn="l" rtl="0">
              <a:spcBef>
                <a:spcPts val="340"/>
              </a:spcBef>
              <a:buClr>
                <a:srgbClr val="D6903E"/>
              </a:buClr>
              <a:buFont typeface="Merriweather"/>
              <a:buChar char="☞"/>
              <a:defRPr/>
            </a:lvl6pPr>
            <a:lvl7pPr marL="2011679" indent="-96519" algn="l" rtl="0">
              <a:spcBef>
                <a:spcPts val="340"/>
              </a:spcBef>
              <a:buClr>
                <a:srgbClr val="D6903E"/>
              </a:buClr>
              <a:buFont typeface="Merriweather"/>
              <a:buChar char="☞"/>
              <a:defRPr/>
            </a:lvl7pPr>
            <a:lvl8pPr marL="2286000" indent="-109537" algn="l" rtl="0">
              <a:spcBef>
                <a:spcPts val="340"/>
              </a:spcBef>
              <a:buClr>
                <a:srgbClr val="D6903E"/>
              </a:buClr>
              <a:buFont typeface="Merriweather"/>
              <a:buChar char="☞"/>
              <a:defRPr/>
            </a:lvl8pPr>
            <a:lvl9pPr marL="2560320" indent="-104457" algn="l" rtl="0">
              <a:spcBef>
                <a:spcPts val="340"/>
              </a:spcBef>
              <a:buClr>
                <a:srgbClr val="D6903E"/>
              </a:buClr>
              <a:buFont typeface="Merriweather"/>
              <a:buChar char="☞"/>
              <a:defRPr/>
            </a:lvl9pPr>
          </a:lstStyle>
          <a:p>
            <a:endParaRPr/>
          </a:p>
        </p:txBody>
      </p:sp>
      <p:sp>
        <p:nvSpPr>
          <p:cNvPr id="49" name="Shape 49"/>
          <p:cNvSpPr txBox="1">
            <a:spLocks noGrp="1"/>
          </p:cNvSpPr>
          <p:nvPr>
            <p:ph type="body" idx="3"/>
          </p:nvPr>
        </p:nvSpPr>
        <p:spPr>
          <a:xfrm>
            <a:off x="4649787" y="2201896"/>
            <a:ext cx="4038599" cy="3913499"/>
          </a:xfrm>
          <a:prstGeom prst="rect">
            <a:avLst/>
          </a:prstGeom>
          <a:noFill/>
          <a:ln>
            <a:noFill/>
          </a:ln>
        </p:spPr>
        <p:txBody>
          <a:bodyPr lIns="91425" tIns="91425" rIns="91425" bIns="91425" anchor="t" anchorCtr="0"/>
          <a:lstStyle>
            <a:lvl1pPr marL="274320" indent="-133985" algn="l" rtl="0">
              <a:spcBef>
                <a:spcPts val="600"/>
              </a:spcBef>
              <a:buClr>
                <a:schemeClr val="accent2"/>
              </a:buClr>
              <a:buFont typeface="Merriweather"/>
              <a:buChar char="●"/>
              <a:defRPr/>
            </a:lvl1pPr>
            <a:lvl2pPr marL="640080" indent="-154940" algn="l" rtl="0">
              <a:spcBef>
                <a:spcPts val="300"/>
              </a:spcBef>
              <a:buClr>
                <a:srgbClr val="D6903E"/>
              </a:buClr>
              <a:buFont typeface="Merriweather"/>
              <a:buChar char="●"/>
              <a:defRPr/>
            </a:lvl2pPr>
            <a:lvl3pPr marL="1005839" indent="-117792" algn="l" rtl="0">
              <a:spcBef>
                <a:spcPts val="300"/>
              </a:spcBef>
              <a:buClr>
                <a:srgbClr val="B27834"/>
              </a:buClr>
              <a:buFont typeface="Merriweather"/>
              <a:buChar char="●"/>
              <a:defRPr/>
            </a:lvl3pPr>
            <a:lvl4pPr marL="1280160" indent="-136207" algn="l" rtl="0">
              <a:spcBef>
                <a:spcPts val="300"/>
              </a:spcBef>
              <a:buClr>
                <a:srgbClr val="D6903E"/>
              </a:buClr>
              <a:buFont typeface="Merriweather"/>
              <a:buChar char="●"/>
              <a:defRPr/>
            </a:lvl4pPr>
            <a:lvl5pPr marL="1554480" indent="-147319" algn="l" rtl="0">
              <a:spcBef>
                <a:spcPts val="340"/>
              </a:spcBef>
              <a:buClr>
                <a:srgbClr val="D6903E"/>
              </a:buClr>
              <a:buFont typeface="Merriweather"/>
              <a:buChar char="●"/>
              <a:defRPr/>
            </a:lvl5pPr>
            <a:lvl6pPr marL="1828800" indent="-136842" algn="l" rtl="0">
              <a:spcBef>
                <a:spcPts val="340"/>
              </a:spcBef>
              <a:buClr>
                <a:srgbClr val="D6903E"/>
              </a:buClr>
              <a:buFont typeface="Merriweather"/>
              <a:buChar char="☞"/>
              <a:defRPr/>
            </a:lvl6pPr>
            <a:lvl7pPr marL="2011679" indent="-96519" algn="l" rtl="0">
              <a:spcBef>
                <a:spcPts val="340"/>
              </a:spcBef>
              <a:buClr>
                <a:srgbClr val="D6903E"/>
              </a:buClr>
              <a:buFont typeface="Merriweather"/>
              <a:buChar char="☞"/>
              <a:defRPr/>
            </a:lvl7pPr>
            <a:lvl8pPr marL="2286000" indent="-109537" algn="l" rtl="0">
              <a:spcBef>
                <a:spcPts val="340"/>
              </a:spcBef>
              <a:buClr>
                <a:srgbClr val="D6903E"/>
              </a:buClr>
              <a:buFont typeface="Merriweather"/>
              <a:buChar char="☞"/>
              <a:defRPr/>
            </a:lvl8pPr>
            <a:lvl9pPr marL="2560320" indent="-104457" algn="l" rtl="0">
              <a:spcBef>
                <a:spcPts val="340"/>
              </a:spcBef>
              <a:buClr>
                <a:srgbClr val="D6903E"/>
              </a:buClr>
              <a:buFont typeface="Merriweather"/>
              <a:buChar char="☞"/>
              <a:defRPr/>
            </a:lvl9pPr>
          </a:lstStyle>
          <a:p>
            <a:endParaRPr/>
          </a:p>
        </p:txBody>
      </p:sp>
      <p:sp>
        <p:nvSpPr>
          <p:cNvPr id="50" name="Shape 50"/>
          <p:cNvSpPr txBox="1">
            <a:spLocks noGrp="1"/>
          </p:cNvSpPr>
          <p:nvPr>
            <p:ph type="title"/>
          </p:nvPr>
        </p:nvSpPr>
        <p:spPr>
          <a:xfrm>
            <a:off x="457200" y="155447"/>
            <a:ext cx="8229600" cy="1143000"/>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1" name="Shape 51"/>
          <p:cNvSpPr txBox="1">
            <a:spLocks noGrp="1"/>
          </p:cNvSpPr>
          <p:nvPr>
            <p:ph type="body" idx="4"/>
          </p:nvPr>
        </p:nvSpPr>
        <p:spPr>
          <a:xfrm>
            <a:off x="4648200" y="1399592"/>
            <a:ext cx="4040099" cy="762000"/>
          </a:xfrm>
          <a:prstGeom prst="rect">
            <a:avLst/>
          </a:prstGeom>
          <a:noFill/>
          <a:ln>
            <a:noFill/>
          </a:ln>
        </p:spPr>
        <p:txBody>
          <a:bodyPr lIns="91425" tIns="91425" rIns="91425" bIns="91425" anchor="b" anchorCtr="0"/>
          <a:lstStyle>
            <a:lvl1pPr marL="0" indent="0" algn="l" rtl="0">
              <a:spcBef>
                <a:spcPts val="0"/>
              </a:spcBef>
              <a:buClr>
                <a:schemeClr val="lt2"/>
              </a:buClr>
              <a:buFont typeface="Merriweather"/>
              <a:buNone/>
              <a:defRPr/>
            </a:lvl1pPr>
            <a:lvl2pPr rtl="0">
              <a:spcBef>
                <a:spcPts val="0"/>
              </a:spcBef>
              <a:buFont typeface="Merriweather"/>
              <a:buNone/>
              <a:defRPr/>
            </a:lvl2pPr>
            <a:lvl3pPr rtl="0">
              <a:spcBef>
                <a:spcPts val="0"/>
              </a:spcBef>
              <a:buFont typeface="Merriweather"/>
              <a:buNone/>
              <a:defRPr/>
            </a:lvl3pPr>
            <a:lvl4pPr rtl="0">
              <a:spcBef>
                <a:spcPts val="0"/>
              </a:spcBef>
              <a:buFont typeface="Merriweather"/>
              <a:buNone/>
              <a:defRPr/>
            </a:lvl4pPr>
            <a:lvl5pPr rtl="0">
              <a:spcBef>
                <a:spcPts val="0"/>
              </a:spcBef>
              <a:buFont typeface="Merriweather"/>
              <a:buNone/>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cxnSp>
        <p:nvCxnSpPr>
          <p:cNvPr id="52" name="Shape 52"/>
          <p:cNvCxnSpPr/>
          <p:nvPr/>
        </p:nvCxnSpPr>
        <p:spPr>
          <a:xfrm>
            <a:off x="562945" y="2180218"/>
            <a:ext cx="3749099" cy="1500"/>
          </a:xfrm>
          <a:prstGeom prst="straightConnector1">
            <a:avLst/>
          </a:prstGeom>
          <a:noFill/>
          <a:ln w="12700" cap="flat">
            <a:solidFill>
              <a:srgbClr val="EEEEEB"/>
            </a:solidFill>
            <a:prstDash val="solid"/>
            <a:round/>
            <a:headEnd type="none" w="med" len="med"/>
            <a:tailEnd type="none" w="med" len="med"/>
          </a:ln>
        </p:spPr>
      </p:cxnSp>
      <p:cxnSp>
        <p:nvCxnSpPr>
          <p:cNvPr id="53" name="Shape 53"/>
          <p:cNvCxnSpPr/>
          <p:nvPr/>
        </p:nvCxnSpPr>
        <p:spPr>
          <a:xfrm>
            <a:off x="4754880" y="2180218"/>
            <a:ext cx="3749099" cy="1500"/>
          </a:xfrm>
          <a:prstGeom prst="straightConnector1">
            <a:avLst/>
          </a:prstGeom>
          <a:noFill/>
          <a:ln w="12700" cap="flat">
            <a:solidFill>
              <a:srgbClr val="EEEEEB"/>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6" name="Shape 56"/>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7" name="Shape 57"/>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title"/>
          </p:nvPr>
        </p:nvSpPr>
        <p:spPr>
          <a:xfrm>
            <a:off x="457200" y="152400"/>
            <a:ext cx="8229600" cy="1219199"/>
          </a:xfrm>
          <a:prstGeom prst="rect">
            <a:avLst/>
          </a:prstGeom>
          <a:noFill/>
          <a:ln>
            <a:noFill/>
          </a:ln>
        </p:spPr>
        <p:txBody>
          <a:bodyPr lIns="91425" tIns="91425" rIns="91425" bIns="91425" anchor="b" anchorCtr="0"/>
          <a:lstStyle>
            <a:lvl1pPr algn="l" rtl="0">
              <a:spcBef>
                <a:spcPts val="0"/>
              </a:spcBef>
              <a:buClr>
                <a:srgbClr val="F9F9F9"/>
              </a:buClr>
              <a:buFont typeface="Merriweather"/>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9"/>
        <p:cNvGrpSpPr/>
        <p:nvPr/>
      </p:nvGrpSpPr>
      <p:grpSpPr>
        <a:xfrm>
          <a:off x="0" y="0"/>
          <a:ext cx="0" cy="0"/>
          <a:chOff x="0" y="0"/>
          <a:chExt cx="0" cy="0"/>
        </a:xfrm>
      </p:grpSpPr>
      <p:sp>
        <p:nvSpPr>
          <p:cNvPr id="60" name="Shape 60"/>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1" name="Shape 61"/>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3"/>
        <p:cNvGrpSpPr/>
        <p:nvPr/>
      </p:nvGrpSpPr>
      <p:grpSpPr>
        <a:xfrm>
          <a:off x="0" y="0"/>
          <a:ext cx="0" cy="0"/>
          <a:chOff x="0" y="0"/>
          <a:chExt cx="0" cy="0"/>
        </a:xfrm>
      </p:grpSpPr>
      <p:sp>
        <p:nvSpPr>
          <p:cNvPr id="64" name="Shape 64"/>
          <p:cNvSpPr txBox="1">
            <a:spLocks noGrp="1"/>
          </p:cNvSpPr>
          <p:nvPr>
            <p:ph type="body" idx="1"/>
          </p:nvPr>
        </p:nvSpPr>
        <p:spPr>
          <a:xfrm>
            <a:off x="457200" y="457200"/>
            <a:ext cx="6248399" cy="5714999"/>
          </a:xfrm>
          <a:prstGeom prst="rect">
            <a:avLst/>
          </a:prstGeom>
          <a:noFill/>
          <a:ln>
            <a:noFill/>
          </a:ln>
        </p:spPr>
        <p:txBody>
          <a:bodyPr lIns="91425" tIns="91425" rIns="91425" bIns="91425" anchor="t" anchorCtr="0"/>
          <a:lstStyle>
            <a:lvl1pPr marL="274320" indent="-133985" algn="l" rtl="0">
              <a:spcBef>
                <a:spcPts val="600"/>
              </a:spcBef>
              <a:buClr>
                <a:schemeClr val="accent2"/>
              </a:buClr>
              <a:buFont typeface="Merriweather"/>
              <a:buChar char="●"/>
              <a:defRPr/>
            </a:lvl1pPr>
            <a:lvl2pPr marL="640080" indent="-154940" algn="l" rtl="0">
              <a:spcBef>
                <a:spcPts val="300"/>
              </a:spcBef>
              <a:buClr>
                <a:srgbClr val="D6903E"/>
              </a:buClr>
              <a:buFont typeface="Merriweather"/>
              <a:buChar char="●"/>
              <a:defRPr/>
            </a:lvl2pPr>
            <a:lvl3pPr marL="1005839" indent="-117792" algn="l" rtl="0">
              <a:spcBef>
                <a:spcPts val="300"/>
              </a:spcBef>
              <a:buClr>
                <a:srgbClr val="B27834"/>
              </a:buClr>
              <a:buFont typeface="Merriweather"/>
              <a:buChar char="●"/>
              <a:defRPr/>
            </a:lvl3pPr>
            <a:lvl4pPr marL="1280160" indent="-136207" algn="l" rtl="0">
              <a:spcBef>
                <a:spcPts val="300"/>
              </a:spcBef>
              <a:buClr>
                <a:srgbClr val="D6903E"/>
              </a:buClr>
              <a:buFont typeface="Merriweather"/>
              <a:buChar char="●"/>
              <a:defRPr/>
            </a:lvl4pPr>
            <a:lvl5pPr marL="1554480" indent="-147319" algn="l" rtl="0">
              <a:spcBef>
                <a:spcPts val="340"/>
              </a:spcBef>
              <a:buClr>
                <a:srgbClr val="D6903E"/>
              </a:buClr>
              <a:buFont typeface="Merriweather"/>
              <a:buChar char="●"/>
              <a:defRPr/>
            </a:lvl5pPr>
            <a:lvl6pPr marL="1828800" indent="-136842" algn="l" rtl="0">
              <a:spcBef>
                <a:spcPts val="340"/>
              </a:spcBef>
              <a:buClr>
                <a:srgbClr val="D6903E"/>
              </a:buClr>
              <a:buFont typeface="Merriweather"/>
              <a:buChar char="☞"/>
              <a:defRPr/>
            </a:lvl6pPr>
            <a:lvl7pPr marL="2011679" indent="-96519" algn="l" rtl="0">
              <a:spcBef>
                <a:spcPts val="340"/>
              </a:spcBef>
              <a:buClr>
                <a:srgbClr val="D6903E"/>
              </a:buClr>
              <a:buFont typeface="Merriweather"/>
              <a:buChar char="☞"/>
              <a:defRPr/>
            </a:lvl7pPr>
            <a:lvl8pPr marL="2286000" indent="-109537" algn="l" rtl="0">
              <a:spcBef>
                <a:spcPts val="340"/>
              </a:spcBef>
              <a:buClr>
                <a:srgbClr val="D6903E"/>
              </a:buClr>
              <a:buFont typeface="Merriweather"/>
              <a:buChar char="☞"/>
              <a:defRPr/>
            </a:lvl8pPr>
            <a:lvl9pPr marL="2560320" indent="-104457" algn="l" rtl="0">
              <a:spcBef>
                <a:spcPts val="340"/>
              </a:spcBef>
              <a:buClr>
                <a:srgbClr val="D6903E"/>
              </a:buClr>
              <a:buFont typeface="Merriweather"/>
              <a:buChar char="☞"/>
              <a:defRPr/>
            </a:lvl9pPr>
          </a:lstStyle>
          <a:p>
            <a:endParaRPr/>
          </a:p>
        </p:txBody>
      </p:sp>
      <p:sp>
        <p:nvSpPr>
          <p:cNvPr id="65" name="Shape 65"/>
          <p:cNvSpPr txBox="1">
            <a:spLocks noGrp="1"/>
          </p:cNvSpPr>
          <p:nvPr>
            <p:ph type="body" idx="2"/>
          </p:nvPr>
        </p:nvSpPr>
        <p:spPr>
          <a:xfrm>
            <a:off x="6781800" y="1600200"/>
            <a:ext cx="1984200" cy="3733800"/>
          </a:xfrm>
          <a:prstGeom prst="rect">
            <a:avLst/>
          </a:prstGeom>
          <a:noFill/>
          <a:ln>
            <a:noFill/>
          </a:ln>
        </p:spPr>
        <p:txBody>
          <a:bodyPr lIns="91425" tIns="91425" rIns="91425" bIns="91425" anchor="t" anchorCtr="0"/>
          <a:lstStyle>
            <a:lvl1pPr marL="0" indent="0" rtl="0">
              <a:lnSpc>
                <a:spcPct val="125000"/>
              </a:lnSpc>
              <a:spcBef>
                <a:spcPts val="0"/>
              </a:spcBef>
              <a:spcAft>
                <a:spcPts val="1000"/>
              </a:spcAft>
              <a:buClr>
                <a:schemeClr val="lt2"/>
              </a:buClr>
              <a:buFont typeface="Merriweather"/>
              <a:buNone/>
              <a:defRPr/>
            </a:lvl1pPr>
            <a:lvl2pPr rtl="0">
              <a:spcBef>
                <a:spcPts val="0"/>
              </a:spcBef>
              <a:buFont typeface="Merriweather"/>
              <a:buNone/>
              <a:defRPr/>
            </a:lvl2pPr>
            <a:lvl3pPr rtl="0">
              <a:spcBef>
                <a:spcPts val="0"/>
              </a:spcBef>
              <a:buFont typeface="Merriweather"/>
              <a:buNone/>
              <a:defRPr/>
            </a:lvl3pPr>
            <a:lvl4pPr rtl="0">
              <a:spcBef>
                <a:spcPts val="0"/>
              </a:spcBef>
              <a:buFont typeface="Merriweather"/>
              <a:buNone/>
              <a:defRPr/>
            </a:lvl4pPr>
            <a:lvl5pPr rtl="0">
              <a:spcBef>
                <a:spcPts val="0"/>
              </a:spcBef>
              <a:buFont typeface="Merriweather"/>
              <a:buNone/>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txBox="1">
            <a:spLocks noGrp="1"/>
          </p:cNvSpPr>
          <p:nvPr>
            <p:ph type="title"/>
          </p:nvPr>
        </p:nvSpPr>
        <p:spPr>
          <a:xfrm>
            <a:off x="6781800" y="457200"/>
            <a:ext cx="1981199" cy="1066799"/>
          </a:xfrm>
          <a:prstGeom prst="rect">
            <a:avLst/>
          </a:prstGeom>
          <a:noFill/>
          <a:ln>
            <a:noFill/>
          </a:ln>
        </p:spPr>
        <p:txBody>
          <a:bodyPr lIns="91425" tIns="91425" rIns="91425" bIns="91425" anchor="b" anchorCtr="0"/>
          <a:lstStyle>
            <a:lvl1pPr algn="l" rtl="0">
              <a:spcBef>
                <a:spcPts val="0"/>
              </a:spcBef>
              <a:buClr>
                <a:schemeClr val="lt2"/>
              </a:buClr>
              <a:buFont typeface="Merriweather"/>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7" name="Shape 67"/>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8" name="Shape 68"/>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9" name="Shape 69"/>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6629400" y="457200"/>
            <a:ext cx="2057400" cy="1066799"/>
          </a:xfrm>
          <a:prstGeom prst="rect">
            <a:avLst/>
          </a:prstGeom>
          <a:noFill/>
          <a:ln>
            <a:noFill/>
          </a:ln>
        </p:spPr>
        <p:txBody>
          <a:bodyPr lIns="91425" tIns="91425" rIns="91425" bIns="91425" anchor="b" anchorCtr="0"/>
          <a:lstStyle>
            <a:lvl1pPr algn="l" rtl="0">
              <a:spcBef>
                <a:spcPts val="0"/>
              </a:spcBef>
              <a:buClr>
                <a:schemeClr val="lt2"/>
              </a:buClr>
              <a:buFont typeface="Merriweather"/>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2" name="Shape 72"/>
          <p:cNvSpPr>
            <a:spLocks noGrp="1"/>
          </p:cNvSpPr>
          <p:nvPr>
            <p:ph type="pic" idx="2"/>
          </p:nvPr>
        </p:nvSpPr>
        <p:spPr>
          <a:xfrm>
            <a:off x="457200" y="457200"/>
            <a:ext cx="6019799" cy="5562600"/>
          </a:xfrm>
          <a:prstGeom prst="rect">
            <a:avLst/>
          </a:prstGeom>
          <a:solidFill>
            <a:srgbClr val="FEFDF4"/>
          </a:solidFill>
          <a:ln>
            <a:noFill/>
          </a:ln>
        </p:spPr>
      </p:sp>
      <p:sp>
        <p:nvSpPr>
          <p:cNvPr id="73" name="Shape 73"/>
          <p:cNvSpPr txBox="1">
            <a:spLocks noGrp="1"/>
          </p:cNvSpPr>
          <p:nvPr>
            <p:ph type="body" idx="1"/>
          </p:nvPr>
        </p:nvSpPr>
        <p:spPr>
          <a:xfrm>
            <a:off x="6629400" y="1600200"/>
            <a:ext cx="2057400" cy="4419599"/>
          </a:xfrm>
          <a:prstGeom prst="rect">
            <a:avLst/>
          </a:prstGeom>
          <a:noFill/>
          <a:ln>
            <a:noFill/>
          </a:ln>
        </p:spPr>
        <p:txBody>
          <a:bodyPr lIns="91425" tIns="91425" rIns="91425" bIns="91425" anchor="t" anchorCtr="0"/>
          <a:lstStyle>
            <a:lvl1pPr marL="0" indent="0" rtl="0">
              <a:lnSpc>
                <a:spcPct val="125000"/>
              </a:lnSpc>
              <a:spcBef>
                <a:spcPts val="0"/>
              </a:spcBef>
              <a:spcAft>
                <a:spcPts val="1000"/>
              </a:spcAft>
              <a:buClr>
                <a:schemeClr val="lt2"/>
              </a:buClr>
              <a:buFont typeface="Merriweather"/>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4" name="Shape 74"/>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5" name="Shape 75"/>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6" name="Shape 76"/>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alphaModFix/>
          </a:blip>
          <a:stretch>
            <a:fillRect/>
          </a:stretch>
        </a:blip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47800"/>
            <a:ext cx="8229600" cy="4678499"/>
          </a:xfrm>
          <a:prstGeom prst="rect">
            <a:avLst/>
          </a:prstGeom>
          <a:noFill/>
          <a:ln>
            <a:noFill/>
          </a:ln>
        </p:spPr>
        <p:txBody>
          <a:bodyPr lIns="91425" tIns="91425" rIns="91425" bIns="91425" anchor="t" anchorCtr="0"/>
          <a:lstStyle>
            <a:lvl1pPr marL="274320" marR="0" indent="-133985" algn="l" rtl="0">
              <a:spcBef>
                <a:spcPts val="600"/>
              </a:spcBef>
              <a:buClr>
                <a:schemeClr val="accent2"/>
              </a:buClr>
              <a:buFont typeface="Merriweather"/>
              <a:buChar char="●"/>
              <a:defRPr/>
            </a:lvl1pPr>
            <a:lvl2pPr marL="640080" marR="0" indent="-154940" algn="l" rtl="0">
              <a:spcBef>
                <a:spcPts val="300"/>
              </a:spcBef>
              <a:buClr>
                <a:srgbClr val="D6903E"/>
              </a:buClr>
              <a:buFont typeface="Merriweather"/>
              <a:buChar char="●"/>
              <a:defRPr/>
            </a:lvl2pPr>
            <a:lvl3pPr marL="1005839" marR="0" indent="-117792" algn="l" rtl="0">
              <a:spcBef>
                <a:spcPts val="300"/>
              </a:spcBef>
              <a:buClr>
                <a:srgbClr val="B27834"/>
              </a:buClr>
              <a:buFont typeface="Merriweather"/>
              <a:buChar char="●"/>
              <a:defRPr/>
            </a:lvl3pPr>
            <a:lvl4pPr marL="1280160" marR="0" indent="-136207" algn="l" rtl="0">
              <a:spcBef>
                <a:spcPts val="300"/>
              </a:spcBef>
              <a:buClr>
                <a:srgbClr val="D6903E"/>
              </a:buClr>
              <a:buFont typeface="Merriweather"/>
              <a:buChar char="●"/>
              <a:defRPr/>
            </a:lvl4pPr>
            <a:lvl5pPr marL="1554480" marR="0" indent="-147319" algn="l" rtl="0">
              <a:spcBef>
                <a:spcPts val="340"/>
              </a:spcBef>
              <a:buClr>
                <a:srgbClr val="D6903E"/>
              </a:buClr>
              <a:buFont typeface="Merriweather"/>
              <a:buChar char="●"/>
              <a:defRPr/>
            </a:lvl5pPr>
            <a:lvl6pPr marL="1828800" marR="0" indent="-136842" algn="l" rtl="0">
              <a:spcBef>
                <a:spcPts val="340"/>
              </a:spcBef>
              <a:buClr>
                <a:srgbClr val="D6903E"/>
              </a:buClr>
              <a:buFont typeface="Merriweather"/>
              <a:buChar char="☞"/>
              <a:defRPr/>
            </a:lvl6pPr>
            <a:lvl7pPr marL="2011679" marR="0" indent="-96519" algn="l" rtl="0">
              <a:spcBef>
                <a:spcPts val="340"/>
              </a:spcBef>
              <a:buClr>
                <a:srgbClr val="D6903E"/>
              </a:buClr>
              <a:buFont typeface="Merriweather"/>
              <a:buChar char="☞"/>
              <a:defRPr/>
            </a:lvl7pPr>
            <a:lvl8pPr marL="2286000" marR="0" indent="-109537" algn="l" rtl="0">
              <a:spcBef>
                <a:spcPts val="340"/>
              </a:spcBef>
              <a:buClr>
                <a:srgbClr val="D6903E"/>
              </a:buClr>
              <a:buFont typeface="Merriweather"/>
              <a:buChar char="☞"/>
              <a:defRPr/>
            </a:lvl8pPr>
            <a:lvl9pPr marL="2560320" marR="0" indent="-104457" algn="l" rtl="0">
              <a:spcBef>
                <a:spcPts val="340"/>
              </a:spcBef>
              <a:buClr>
                <a:srgbClr val="D6903E"/>
              </a:buClr>
              <a:buFont typeface="Merriweather"/>
              <a:buChar char="☞"/>
              <a:defRPr/>
            </a:lvl9pPr>
          </a:lstStyle>
          <a:p>
            <a:endParaRPr/>
          </a:p>
        </p:txBody>
      </p:sp>
      <p:sp>
        <p:nvSpPr>
          <p:cNvPr id="10" name="Shape 10"/>
          <p:cNvSpPr txBox="1">
            <a:spLocks noGrp="1"/>
          </p:cNvSpPr>
          <p:nvPr>
            <p:ph type="dt" idx="10"/>
          </p:nvPr>
        </p:nvSpPr>
        <p:spPr>
          <a:xfrm>
            <a:off x="5791200" y="6203667"/>
            <a:ext cx="2590800" cy="384000"/>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 name="Shape 11"/>
          <p:cNvSpPr txBox="1">
            <a:spLocks noGrp="1"/>
          </p:cNvSpPr>
          <p:nvPr>
            <p:ph type="ftr" idx="11"/>
          </p:nvPr>
        </p:nvSpPr>
        <p:spPr>
          <a:xfrm>
            <a:off x="2133600" y="6203667"/>
            <a:ext cx="3581399" cy="384000"/>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2" name="Shape 12"/>
          <p:cNvSpPr txBox="1">
            <a:spLocks noGrp="1"/>
          </p:cNvSpPr>
          <p:nvPr>
            <p:ph type="sldNum" idx="12"/>
          </p:nvPr>
        </p:nvSpPr>
        <p:spPr>
          <a:xfrm>
            <a:off x="8410575" y="6181530"/>
            <a:ext cx="609599" cy="457200"/>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3" name="Shape 13"/>
          <p:cNvSpPr txBox="1">
            <a:spLocks noGrp="1"/>
          </p:cNvSpPr>
          <p:nvPr>
            <p:ph type="title"/>
          </p:nvPr>
        </p:nvSpPr>
        <p:spPr>
          <a:xfrm>
            <a:off x="457200" y="152400"/>
            <a:ext cx="8229600" cy="1219199"/>
          </a:xfrm>
          <a:prstGeom prst="rect">
            <a:avLst/>
          </a:prstGeom>
          <a:noFill/>
          <a:ln>
            <a:noFill/>
          </a:ln>
        </p:spPr>
        <p:txBody>
          <a:bodyPr lIns="91425" tIns="91425" rIns="91425" bIns="91425" anchor="b" anchorCtr="0"/>
          <a:lstStyle>
            <a:lvl1pPr marL="0" marR="0" indent="0" algn="l" rtl="0">
              <a:spcBef>
                <a:spcPts val="0"/>
              </a:spcBef>
              <a:buClr>
                <a:srgbClr val="F9F9F9"/>
              </a:buClr>
              <a:buFont typeface="Merriweather"/>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subTitle" idx="1"/>
          </p:nvPr>
        </p:nvSpPr>
        <p:spPr>
          <a:xfrm>
            <a:off x="457200" y="3699803"/>
            <a:ext cx="8305799" cy="1143000"/>
          </a:xfrm>
          <a:prstGeom prst="rect">
            <a:avLst/>
          </a:prstGeom>
          <a:noFill/>
          <a:ln>
            <a:noFill/>
          </a:ln>
        </p:spPr>
        <p:txBody>
          <a:bodyPr lIns="91425" tIns="45700" rIns="91425" bIns="45700" anchor="t" anchorCtr="0">
            <a:normAutofit/>
          </a:bodyPr>
          <a:lstStyle/>
          <a:p>
            <a:pPr marL="0" marR="0" lvl="0" indent="0" algn="ctr" rtl="0">
              <a:spcBef>
                <a:spcPts val="0"/>
              </a:spcBef>
              <a:buClr>
                <a:schemeClr val="accent2"/>
              </a:buClr>
              <a:buSzPct val="25000"/>
              <a:buFont typeface="Merriweather"/>
              <a:buNone/>
            </a:pPr>
            <a:r>
              <a:rPr lang="en-US" sz="2200" b="0" i="1" u="none" strike="noStrike" cap="none" baseline="0">
                <a:solidFill>
                  <a:schemeClr val="lt2"/>
                </a:solidFill>
                <a:latin typeface="Merriweather"/>
                <a:ea typeface="Merriweather"/>
                <a:cs typeface="Merriweather"/>
                <a:sym typeface="Merriweather"/>
              </a:rPr>
              <a:t>“Expect the best, plan for the worst, and prepare to be surprised.” </a:t>
            </a:r>
            <a:r>
              <a:rPr lang="en-US" sz="2200" b="0" i="0" u="none" strike="noStrike" cap="none" baseline="0">
                <a:solidFill>
                  <a:schemeClr val="lt2"/>
                </a:solidFill>
                <a:latin typeface="Merriweather"/>
                <a:ea typeface="Merriweather"/>
                <a:cs typeface="Merriweather"/>
                <a:sym typeface="Merriweather"/>
              </a:rPr>
              <a:t>— Denis Waitley</a:t>
            </a:r>
          </a:p>
        </p:txBody>
      </p:sp>
      <p:sp>
        <p:nvSpPr>
          <p:cNvPr id="91" name="Shape 91"/>
          <p:cNvSpPr txBox="1">
            <a:spLocks noGrp="1"/>
          </p:cNvSpPr>
          <p:nvPr>
            <p:ph type="ctrTitle"/>
          </p:nvPr>
        </p:nvSpPr>
        <p:spPr>
          <a:xfrm>
            <a:off x="457200" y="1433732"/>
            <a:ext cx="8305799" cy="1981199"/>
          </a:xfrm>
          <a:prstGeom prst="rect">
            <a:avLst/>
          </a:prstGeom>
          <a:noFill/>
          <a:ln>
            <a:noFill/>
          </a:ln>
        </p:spPr>
        <p:txBody>
          <a:bodyPr lIns="91425" tIns="45700" rIns="91425" bIns="45700" anchor="b" anchorCtr="0">
            <a:normAutofit/>
          </a:bodyPr>
          <a:lstStyle/>
          <a:p>
            <a:pPr marL="0" marR="0" lvl="0" indent="0" algn="ctr" rtl="0">
              <a:spcBef>
                <a:spcPts val="0"/>
              </a:spcBef>
              <a:buClr>
                <a:srgbClr val="F9F9F9"/>
              </a:buClr>
              <a:buSzPct val="25000"/>
              <a:buFont typeface="Merriweather"/>
              <a:buNone/>
            </a:pPr>
            <a:r>
              <a:rPr lang="en-US" sz="8800" b="0" i="0" u="none" strike="noStrike" cap="none" baseline="0">
                <a:solidFill>
                  <a:srgbClr val="F9F9F9"/>
                </a:solidFill>
                <a:latin typeface="Merriweather"/>
                <a:ea typeface="Merriweather"/>
                <a:cs typeface="Merriweather"/>
                <a:sym typeface="Merriweather"/>
              </a:rPr>
              <a:t>Planning</a:t>
            </a:r>
          </a:p>
        </p:txBody>
      </p:sp>
      <p:sp>
        <p:nvSpPr>
          <p:cNvPr id="92" name="Shape 92"/>
          <p:cNvSpPr txBox="1"/>
          <p:nvPr/>
        </p:nvSpPr>
        <p:spPr>
          <a:xfrm>
            <a:off x="1371600" y="356425"/>
            <a:ext cx="6324600" cy="1077300"/>
          </a:xfrm>
          <a:prstGeom prst="rect">
            <a:avLst/>
          </a:prstGeom>
          <a:noFill/>
          <a:ln>
            <a:noFill/>
          </a:ln>
        </p:spPr>
        <p:txBody>
          <a:bodyPr lIns="91425" tIns="45700" rIns="91425" bIns="45700" anchor="t" anchorCtr="0">
            <a:normAutofit/>
          </a:bodyPr>
          <a:lstStyle/>
          <a:p>
            <a:pPr marL="0" marR="0" lvl="0" indent="0" algn="ctr" rtl="0">
              <a:spcBef>
                <a:spcPts val="0"/>
              </a:spcBef>
              <a:buSzPct val="25000"/>
              <a:buNone/>
            </a:pPr>
            <a:r>
              <a:rPr lang="en-US" sz="3200" b="0" i="0" u="none" strike="noStrike" cap="none" baseline="0">
                <a:solidFill>
                  <a:srgbClr val="FF0000"/>
                </a:solidFill>
                <a:latin typeface="Merriweather"/>
                <a:ea typeface="Merriweather"/>
                <a:cs typeface="Merriweather"/>
                <a:sym typeface="Merriweather"/>
              </a:rPr>
              <a:t>Initiating »  Planning » Executing » Monitoring » Closing</a:t>
            </a:r>
          </a:p>
        </p:txBody>
      </p:sp>
      <p:sp>
        <p:nvSpPr>
          <p:cNvPr id="93" name="Shape 93"/>
          <p:cNvSpPr txBox="1"/>
          <p:nvPr/>
        </p:nvSpPr>
        <p:spPr>
          <a:xfrm>
            <a:off x="1066800" y="5715000"/>
            <a:ext cx="6934199" cy="369332"/>
          </a:xfrm>
          <a:prstGeom prst="rect">
            <a:avLst/>
          </a:prstGeom>
          <a:noFill/>
          <a:ln>
            <a:noFill/>
          </a:ln>
        </p:spPr>
        <p:txBody>
          <a:bodyPr lIns="91425" tIns="45700" rIns="91425" bIns="45700" anchor="t" anchorCtr="0">
            <a:normAutofit/>
          </a:bodyPr>
          <a:lstStyle/>
          <a:p>
            <a:pPr marL="0" marR="0" lvl="0" indent="0" algn="l" rtl="0">
              <a:spcBef>
                <a:spcPts val="0"/>
              </a:spcBef>
              <a:buSzPct val="25000"/>
              <a:buNone/>
            </a:pPr>
            <a:r>
              <a:rPr lang="en-US" sz="1800" b="0" i="0" u="none" strike="noStrike" cap="none" baseline="0">
                <a:solidFill>
                  <a:schemeClr val="lt1"/>
                </a:solidFill>
                <a:latin typeface="Merriweather"/>
                <a:ea typeface="Merriweather"/>
                <a:cs typeface="Merriweather"/>
                <a:sym typeface="Merriweather"/>
              </a:rPr>
              <a:t>Resource: 2013 PMI Education Foundation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457200" y="1524000"/>
            <a:ext cx="8229600" cy="4572000"/>
          </a:xfrm>
          <a:prstGeom prst="rect">
            <a:avLst/>
          </a:prstGeom>
          <a:noFill/>
          <a:ln>
            <a:noFill/>
          </a:ln>
        </p:spPr>
        <p:txBody>
          <a:bodyPr lIns="91425" tIns="45700" rIns="91425" bIns="45700" anchor="t" anchorCtr="0">
            <a:normAutofit lnSpcReduction="10000"/>
          </a:bodyPr>
          <a:lstStyle/>
          <a:p>
            <a:pPr marL="0" marR="0" lvl="0" indent="0" algn="l" rtl="0">
              <a:spcBef>
                <a:spcPts val="0"/>
              </a:spcBef>
              <a:buClr>
                <a:schemeClr val="accent2"/>
              </a:buClr>
              <a:buSzPct val="25000"/>
              <a:buFont typeface="Merriweather"/>
              <a:buNone/>
            </a:pPr>
            <a:r>
              <a:rPr lang="en-US" sz="3200" b="0" i="1" u="none" strike="noStrike" cap="none" baseline="0">
                <a:solidFill>
                  <a:schemeClr val="lt1"/>
                </a:solidFill>
                <a:latin typeface="Merriweather"/>
                <a:ea typeface="Merriweather"/>
                <a:cs typeface="Merriweather"/>
                <a:sym typeface="Merriweather"/>
              </a:rPr>
              <a:t>The better  a project is planned, the more likely it is to go smoothly.</a:t>
            </a:r>
          </a:p>
          <a:p>
            <a:pPr marL="0" marR="0" lvl="0" indent="0" algn="l" rtl="0">
              <a:spcBef>
                <a:spcPts val="600"/>
              </a:spcBef>
              <a:buClr>
                <a:schemeClr val="accent2"/>
              </a:buClr>
              <a:buFont typeface="Merriweather"/>
              <a:buNone/>
            </a:pPr>
            <a:endParaRPr sz="3200" b="0" i="1" u="none" strike="noStrike" cap="none" baseline="0">
              <a:solidFill>
                <a:schemeClr val="lt1"/>
              </a:solidFill>
              <a:latin typeface="Merriweather"/>
              <a:ea typeface="Merriweather"/>
              <a:cs typeface="Merriweather"/>
              <a:sym typeface="Merriweather"/>
            </a:endParaRPr>
          </a:p>
          <a:p>
            <a:pPr marL="0" marR="0" lvl="0" indent="0" algn="l" rtl="0">
              <a:spcBef>
                <a:spcPts val="600"/>
              </a:spcBef>
              <a:buClr>
                <a:schemeClr val="accent2"/>
              </a:buClr>
              <a:buSzPct val="25000"/>
              <a:buFont typeface="Merriweather"/>
              <a:buNone/>
            </a:pPr>
            <a:r>
              <a:rPr lang="en-US" sz="3200" b="0" i="1" u="none" strike="noStrike" cap="none" baseline="0">
                <a:solidFill>
                  <a:schemeClr val="lt1"/>
                </a:solidFill>
                <a:latin typeface="Merriweather"/>
                <a:ea typeface="Merriweather"/>
                <a:cs typeface="Merriweather"/>
                <a:sym typeface="Merriweather"/>
              </a:rPr>
              <a:t>Taking the time to thoroughly plan usually results in great </a:t>
            </a:r>
            <a:r>
              <a:rPr lang="en-US" sz="3200" i="1">
                <a:solidFill>
                  <a:schemeClr val="lt1"/>
                </a:solidFill>
                <a:latin typeface="Merriweather"/>
                <a:ea typeface="Merriweather"/>
                <a:cs typeface="Merriweather"/>
                <a:sym typeface="Merriweather"/>
              </a:rPr>
              <a:t>payoffs</a:t>
            </a:r>
            <a:r>
              <a:rPr lang="en-US" sz="3200" b="0" i="1" u="none" strike="noStrike" cap="none" baseline="0">
                <a:solidFill>
                  <a:schemeClr val="lt1"/>
                </a:solidFill>
                <a:latin typeface="Merriweather"/>
                <a:ea typeface="Merriweather"/>
                <a:cs typeface="Merriweather"/>
                <a:sym typeface="Merriweather"/>
              </a:rPr>
              <a:t> in the end.</a:t>
            </a:r>
          </a:p>
          <a:p>
            <a:pPr marL="0" marR="0" lvl="0" indent="0" algn="l" rtl="0">
              <a:spcBef>
                <a:spcPts val="600"/>
              </a:spcBef>
              <a:buClr>
                <a:schemeClr val="accent2"/>
              </a:buClr>
              <a:buFont typeface="Merriweather"/>
              <a:buNone/>
            </a:pPr>
            <a:endParaRPr sz="3200" b="0" i="1" u="none" strike="noStrike" cap="none" baseline="0">
              <a:solidFill>
                <a:schemeClr val="lt1"/>
              </a:solidFill>
              <a:latin typeface="Merriweather"/>
              <a:ea typeface="Merriweather"/>
              <a:cs typeface="Merriweather"/>
              <a:sym typeface="Merriweather"/>
            </a:endParaRPr>
          </a:p>
          <a:p>
            <a:pPr marL="0" marR="0" lvl="0" indent="0" algn="l" rtl="0">
              <a:spcBef>
                <a:spcPts val="600"/>
              </a:spcBef>
              <a:buClr>
                <a:schemeClr val="accent2"/>
              </a:buClr>
              <a:buSzPct val="25000"/>
              <a:buFont typeface="Merriweather"/>
              <a:buNone/>
            </a:pPr>
            <a:r>
              <a:rPr lang="en-US" sz="3200" b="1" i="1" u="none" strike="noStrike" cap="none" baseline="0">
                <a:solidFill>
                  <a:srgbClr val="FFC000"/>
                </a:solidFill>
                <a:latin typeface="Merriweather"/>
                <a:ea typeface="Merriweather"/>
                <a:cs typeface="Merriweather"/>
                <a:sym typeface="Merriweather"/>
              </a:rPr>
              <a:t>Start</a:t>
            </a:r>
            <a:r>
              <a:rPr lang="en-US" sz="3200" b="0" i="1" u="none" strike="noStrike" cap="none" baseline="0">
                <a:solidFill>
                  <a:srgbClr val="FFC000"/>
                </a:solidFill>
                <a:latin typeface="Merriweather"/>
                <a:ea typeface="Merriweather"/>
                <a:cs typeface="Merriweather"/>
                <a:sym typeface="Merriweather"/>
              </a:rPr>
              <a:t> </a:t>
            </a:r>
            <a:r>
              <a:rPr lang="en-US" sz="3200" b="0" i="0" u="none" strike="noStrike" cap="none" baseline="0">
                <a:solidFill>
                  <a:schemeClr val="lt1"/>
                </a:solidFill>
                <a:latin typeface="Merriweather"/>
                <a:ea typeface="Merriweather"/>
                <a:cs typeface="Merriweather"/>
                <a:sym typeface="Merriweather"/>
              </a:rPr>
              <a:t>by reviewing the goals and deliverables identified during the Defining Stage.  </a:t>
            </a:r>
          </a:p>
        </p:txBody>
      </p:sp>
      <p:sp>
        <p:nvSpPr>
          <p:cNvPr id="153" name="Shape 153"/>
          <p:cNvSpPr txBox="1">
            <a:spLocks noGrp="1"/>
          </p:cNvSpPr>
          <p:nvPr>
            <p:ph type="title"/>
          </p:nvPr>
        </p:nvSpPr>
        <p:spPr>
          <a:xfrm>
            <a:off x="457200" y="152400"/>
            <a:ext cx="8229600" cy="12191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0" i="0" u="none" strike="noStrike" cap="none" baseline="0">
                <a:solidFill>
                  <a:srgbClr val="F9F9F9"/>
                </a:solidFill>
                <a:latin typeface="Merriweather"/>
                <a:ea typeface="Merriweather"/>
                <a:cs typeface="Merriweather"/>
                <a:sym typeface="Merriweather"/>
              </a:rPr>
              <a:t>KNOW in your mind and heart…</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685800" y="3505200"/>
            <a:ext cx="7924799" cy="13715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800" b="0" i="0" u="none" strike="noStrike" cap="none" baseline="0">
                <a:solidFill>
                  <a:srgbClr val="F9F9F9"/>
                </a:solidFill>
                <a:latin typeface="Merriweather"/>
                <a:ea typeface="Merriweather"/>
                <a:cs typeface="Merriweather"/>
                <a:sym typeface="Merriweather"/>
              </a:rPr>
              <a:t>Success Measures</a:t>
            </a:r>
          </a:p>
        </p:txBody>
      </p:sp>
      <p:sp>
        <p:nvSpPr>
          <p:cNvPr id="160" name="Shape 160"/>
          <p:cNvSpPr txBox="1">
            <a:spLocks noGrp="1"/>
          </p:cNvSpPr>
          <p:nvPr>
            <p:ph type="body" idx="1"/>
          </p:nvPr>
        </p:nvSpPr>
        <p:spPr>
          <a:xfrm>
            <a:off x="685800" y="4958864"/>
            <a:ext cx="7924799" cy="984736"/>
          </a:xfrm>
          <a:prstGeom prst="rect">
            <a:avLst/>
          </a:prstGeom>
          <a:noFill/>
          <a:ln>
            <a:noFill/>
          </a:ln>
        </p:spPr>
        <p:txBody>
          <a:bodyPr lIns="91425" tIns="45700" rIns="91425" bIns="45700" anchor="t" anchorCtr="0">
            <a:normAutofit/>
          </a:bodyPr>
          <a:lstStyle/>
          <a:p>
            <a:pPr marL="0" marR="0" lvl="0" indent="0" algn="l" rtl="0">
              <a:spcBef>
                <a:spcPts val="0"/>
              </a:spcBef>
              <a:buClr>
                <a:schemeClr val="accent2"/>
              </a:buClr>
              <a:buFont typeface="Merriweather"/>
              <a:buNone/>
            </a:pPr>
            <a:endParaRPr sz="2000" b="0" i="0" u="none" strike="noStrike" cap="none" baseline="0">
              <a:solidFill>
                <a:schemeClr val="lt2"/>
              </a:solidFill>
              <a:latin typeface="Merriweather"/>
              <a:ea typeface="Merriweather"/>
              <a:cs typeface="Merriweather"/>
              <a:sym typeface="Merriweathe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457200" y="1524000"/>
            <a:ext cx="8229600" cy="4572000"/>
          </a:xfrm>
          <a:prstGeom prst="rect">
            <a:avLst/>
          </a:prstGeom>
          <a:noFill/>
          <a:ln>
            <a:noFill/>
          </a:ln>
        </p:spPr>
        <p:txBody>
          <a:bodyPr lIns="91425" tIns="45700" rIns="91425" bIns="45700" anchor="t" anchorCtr="0">
            <a:normAutofit/>
          </a:bodyPr>
          <a:lstStyle/>
          <a:p>
            <a:pPr marL="0" marR="0" lvl="0" indent="0" algn="l" rtl="0">
              <a:spcBef>
                <a:spcPts val="0"/>
              </a:spcBef>
              <a:buClr>
                <a:schemeClr val="accent2"/>
              </a:buClr>
              <a:buSzPct val="25000"/>
              <a:buFont typeface="Merriweather"/>
              <a:buNone/>
            </a:pPr>
            <a:r>
              <a:rPr lang="en-US" sz="2600" b="0" i="0" u="none" strike="noStrike" cap="none" baseline="0">
                <a:solidFill>
                  <a:schemeClr val="lt1"/>
                </a:solidFill>
                <a:latin typeface="Merriweather"/>
                <a:ea typeface="Merriweather"/>
                <a:cs typeface="Merriweather"/>
                <a:sym typeface="Merriweather"/>
              </a:rPr>
              <a:t>Every project needs a way to decide if certain parts or deliverables were successful! </a:t>
            </a:r>
          </a:p>
          <a:p>
            <a:pPr marL="731520" marR="0" lvl="2" indent="-7619" algn="l" rtl="0">
              <a:spcBef>
                <a:spcPts val="300"/>
              </a:spcBef>
              <a:buClr>
                <a:srgbClr val="B27834"/>
              </a:buClr>
              <a:buSzPct val="25000"/>
              <a:buFont typeface="Merriweather"/>
              <a:buNone/>
            </a:pPr>
            <a:r>
              <a:rPr lang="en-US" sz="2100" b="0" i="0" u="none" strike="noStrike" cap="none" baseline="0">
                <a:solidFill>
                  <a:schemeClr val="lt1"/>
                </a:solidFill>
                <a:latin typeface="Merriweather"/>
                <a:ea typeface="Merriweather"/>
                <a:cs typeface="Merriweather"/>
                <a:sym typeface="Merriweather"/>
              </a:rPr>
              <a:t> hence  </a:t>
            </a:r>
            <a:r>
              <a:rPr lang="en-US" sz="4400" b="0" i="0" u="none" strike="noStrike" cap="none" baseline="0">
                <a:solidFill>
                  <a:srgbClr val="FFC000"/>
                </a:solidFill>
                <a:latin typeface="Merriweather"/>
                <a:ea typeface="Merriweather"/>
                <a:cs typeface="Merriweather"/>
                <a:sym typeface="Merriweather"/>
              </a:rPr>
              <a:t>SUCCESS MEASURES</a:t>
            </a:r>
          </a:p>
          <a:p>
            <a:pPr marL="937260" marR="0" lvl="1" indent="-581660" algn="l" rtl="0">
              <a:spcBef>
                <a:spcPts val="300"/>
              </a:spcBef>
              <a:buClr>
                <a:srgbClr val="D6903E"/>
              </a:buClr>
              <a:buSzPct val="85000"/>
              <a:buFont typeface="Merriweather"/>
              <a:buChar char="●"/>
            </a:pPr>
            <a:r>
              <a:rPr lang="en-US" sz="3200" b="0" i="0" u="none" strike="noStrike" cap="none" baseline="0">
                <a:solidFill>
                  <a:schemeClr val="lt2"/>
                </a:solidFill>
                <a:latin typeface="Merriweather"/>
                <a:ea typeface="Merriweather"/>
                <a:cs typeface="Merriweather"/>
                <a:sym typeface="Merriweather"/>
              </a:rPr>
              <a:t>Every deliverable must have them! </a:t>
            </a:r>
          </a:p>
          <a:p>
            <a:pPr marL="937260" marR="0" lvl="1" indent="-581660" algn="l" rtl="0">
              <a:spcBef>
                <a:spcPts val="300"/>
              </a:spcBef>
              <a:buClr>
                <a:srgbClr val="D6903E"/>
              </a:buClr>
              <a:buSzPct val="85000"/>
              <a:buFont typeface="Merriweather"/>
              <a:buChar char="●"/>
            </a:pPr>
            <a:r>
              <a:rPr lang="en-US" sz="3200" b="0" i="0" u="none" strike="noStrike" cap="none" baseline="0">
                <a:solidFill>
                  <a:schemeClr val="lt2"/>
                </a:solidFill>
                <a:latin typeface="Merriweather"/>
                <a:ea typeface="Merriweather"/>
                <a:cs typeface="Merriweather"/>
                <a:sym typeface="Merriweather"/>
              </a:rPr>
              <a:t>Speak to the quality of work(</a:t>
            </a:r>
            <a:r>
              <a:rPr lang="en-US" sz="3200">
                <a:solidFill>
                  <a:schemeClr val="lt2"/>
                </a:solidFill>
                <a:latin typeface="Merriweather"/>
                <a:ea typeface="Merriweather"/>
                <a:cs typeface="Merriweather"/>
                <a:sym typeface="Merriweather"/>
              </a:rPr>
              <a:t>may be</a:t>
            </a:r>
            <a:r>
              <a:rPr lang="en-US" sz="3200" b="0" i="0" u="none" strike="noStrike" cap="none" baseline="0">
                <a:solidFill>
                  <a:schemeClr val="lt2"/>
                </a:solidFill>
                <a:latin typeface="Merriweather"/>
                <a:ea typeface="Merriweather"/>
                <a:cs typeface="Merriweather"/>
                <a:sym typeface="Merriweather"/>
              </a:rPr>
              <a:t> quantitative or qualitative) . </a:t>
            </a:r>
          </a:p>
          <a:p>
            <a:pPr marL="937260" marR="0" lvl="1" indent="-581660" algn="l" rtl="0">
              <a:spcBef>
                <a:spcPts val="300"/>
              </a:spcBef>
              <a:buClr>
                <a:srgbClr val="D6903E"/>
              </a:buClr>
              <a:buSzPct val="85000"/>
              <a:buFont typeface="Merriweather"/>
              <a:buChar char="●"/>
            </a:pPr>
            <a:r>
              <a:rPr lang="en-US" sz="3200" b="0" i="0" u="none" strike="noStrike" cap="none" baseline="0">
                <a:solidFill>
                  <a:schemeClr val="lt2"/>
                </a:solidFill>
                <a:latin typeface="Merriweather"/>
                <a:ea typeface="Merriweather"/>
                <a:cs typeface="Merriweather"/>
                <a:sym typeface="Merriweather"/>
              </a:rPr>
              <a:t>Must be revisited often </a:t>
            </a:r>
          </a:p>
          <a:p>
            <a:pPr marL="937260" marR="0" lvl="1" indent="-408940" algn="l" rtl="0">
              <a:spcBef>
                <a:spcPts val="300"/>
              </a:spcBef>
              <a:buClr>
                <a:srgbClr val="D6903E"/>
              </a:buClr>
              <a:buFont typeface="Merriweather"/>
              <a:buNone/>
            </a:pPr>
            <a:endParaRPr sz="3200" b="0" i="0" u="none" strike="noStrike" cap="none" baseline="0">
              <a:solidFill>
                <a:schemeClr val="lt2"/>
              </a:solidFill>
              <a:latin typeface="Merriweather"/>
              <a:ea typeface="Merriweather"/>
              <a:cs typeface="Merriweather"/>
              <a:sym typeface="Merriweather"/>
            </a:endParaRPr>
          </a:p>
          <a:p>
            <a:pPr marL="1303020" marR="0" lvl="2" indent="-341630" algn="l" rtl="0">
              <a:spcBef>
                <a:spcPts val="300"/>
              </a:spcBef>
              <a:buClr>
                <a:srgbClr val="B27834"/>
              </a:buClr>
              <a:buFont typeface="Merriweather"/>
              <a:buNone/>
            </a:pPr>
            <a:endParaRPr sz="4400" b="0" i="0" u="none" strike="noStrike" cap="none" baseline="0">
              <a:solidFill>
                <a:schemeClr val="lt1"/>
              </a:solidFill>
              <a:latin typeface="Merriweather"/>
              <a:ea typeface="Merriweather"/>
              <a:cs typeface="Merriweather"/>
              <a:sym typeface="Merriweather"/>
            </a:endParaRPr>
          </a:p>
        </p:txBody>
      </p:sp>
      <p:sp>
        <p:nvSpPr>
          <p:cNvPr id="167" name="Shape 167"/>
          <p:cNvSpPr txBox="1">
            <a:spLocks noGrp="1"/>
          </p:cNvSpPr>
          <p:nvPr>
            <p:ph type="title"/>
          </p:nvPr>
        </p:nvSpPr>
        <p:spPr>
          <a:xfrm>
            <a:off x="457200" y="152400"/>
            <a:ext cx="8229600" cy="12191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1" i="0" u="none" strike="noStrike" cap="none" baseline="0">
                <a:solidFill>
                  <a:srgbClr val="F9F9F9"/>
                </a:solidFill>
                <a:latin typeface="Merriweather"/>
                <a:ea typeface="Merriweather"/>
                <a:cs typeface="Merriweather"/>
                <a:sym typeface="Merriweather"/>
              </a:rPr>
              <a:t>Indicate Success Measures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body" idx="1"/>
          </p:nvPr>
        </p:nvSpPr>
        <p:spPr>
          <a:xfrm>
            <a:off x="457200" y="1524000"/>
            <a:ext cx="8229600" cy="4572000"/>
          </a:xfrm>
          <a:prstGeom prst="rect">
            <a:avLst/>
          </a:prstGeom>
          <a:noFill/>
          <a:ln>
            <a:noFill/>
          </a:ln>
        </p:spPr>
        <p:txBody>
          <a:bodyPr lIns="91425" tIns="45700" rIns="91425" bIns="45700" anchor="t" anchorCtr="0">
            <a:normAutofit/>
          </a:bodyPr>
          <a:lstStyle/>
          <a:p>
            <a:pPr marL="0" marR="0" lvl="0" indent="0" algn="l" rtl="0">
              <a:spcBef>
                <a:spcPts val="0"/>
              </a:spcBef>
              <a:buClr>
                <a:schemeClr val="accent2"/>
              </a:buClr>
              <a:buSzPct val="25000"/>
              <a:buFont typeface="Merriweather"/>
              <a:buNone/>
            </a:pPr>
            <a:r>
              <a:rPr lang="en-US" sz="2600" b="0" i="0" u="none" strike="noStrike" cap="none" baseline="0">
                <a:solidFill>
                  <a:schemeClr val="lt1"/>
                </a:solidFill>
                <a:latin typeface="Merriweather"/>
                <a:ea typeface="Merriweather"/>
                <a:cs typeface="Merriweather"/>
                <a:sym typeface="Merriweather"/>
              </a:rPr>
              <a:t>“Their job is to ensure that the success measures are aligned with the project’s goals and </a:t>
            </a:r>
            <a:r>
              <a:rPr lang="en-US" sz="2600">
                <a:solidFill>
                  <a:schemeClr val="lt1"/>
                </a:solidFill>
                <a:latin typeface="Merriweather"/>
                <a:ea typeface="Merriweather"/>
                <a:cs typeface="Merriweather"/>
                <a:sym typeface="Merriweather"/>
              </a:rPr>
              <a:t>clearly</a:t>
            </a:r>
            <a:r>
              <a:rPr lang="en-US" sz="2600" b="0" i="0" u="none" strike="noStrike" cap="none" baseline="0">
                <a:solidFill>
                  <a:schemeClr val="lt1"/>
                </a:solidFill>
                <a:latin typeface="Merriweather"/>
                <a:ea typeface="Merriweather"/>
                <a:cs typeface="Merriweather"/>
                <a:sym typeface="Merriweather"/>
              </a:rPr>
              <a:t> establish a way to track if the deliverables have met the goals. The success criteria should be revisited throughout the project to ensure that the project is on track to meet the goals.” </a:t>
            </a:r>
          </a:p>
          <a:p>
            <a:pPr marL="0" marR="0" lvl="0" indent="0"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a:p>
            <a:pPr marL="274320" marR="0" lvl="0" indent="-274320" algn="l" rtl="0">
              <a:spcBef>
                <a:spcPts val="600"/>
              </a:spcBef>
              <a:buClr>
                <a:schemeClr val="accent2"/>
              </a:buClr>
              <a:buSzPct val="85000"/>
              <a:buFont typeface="Merriweather"/>
              <a:buChar char="●"/>
            </a:pPr>
            <a:r>
              <a:rPr lang="en-US" sz="2600" b="0" i="0" u="none" strike="noStrike" cap="none" baseline="0">
                <a:solidFill>
                  <a:schemeClr val="lt1"/>
                </a:solidFill>
                <a:latin typeface="Merriweather"/>
                <a:ea typeface="Merriweather"/>
                <a:cs typeface="Merriweather"/>
                <a:sym typeface="Merriweather"/>
              </a:rPr>
              <a:t>How will you know that your deliverable is leading to meeting your goals? </a:t>
            </a:r>
          </a:p>
        </p:txBody>
      </p:sp>
      <p:sp>
        <p:nvSpPr>
          <p:cNvPr id="173" name="Shape 173"/>
          <p:cNvSpPr txBox="1">
            <a:spLocks noGrp="1"/>
          </p:cNvSpPr>
          <p:nvPr>
            <p:ph type="title"/>
          </p:nvPr>
        </p:nvSpPr>
        <p:spPr>
          <a:xfrm>
            <a:off x="457200" y="152400"/>
            <a:ext cx="8229600" cy="12191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0" i="0" u="none" strike="noStrike" cap="none" baseline="0">
                <a:solidFill>
                  <a:srgbClr val="F9F9F9"/>
                </a:solidFill>
                <a:latin typeface="Merriweather"/>
                <a:ea typeface="Merriweather"/>
                <a:cs typeface="Merriweather"/>
                <a:sym typeface="Merriweather"/>
              </a:rPr>
              <a:t>Quality &amp; Risk Manager</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685800" y="3505200"/>
            <a:ext cx="7924799" cy="13715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800" b="0" i="0" u="none" strike="noStrike" cap="none" baseline="0">
                <a:solidFill>
                  <a:srgbClr val="F9F9F9"/>
                </a:solidFill>
                <a:latin typeface="Merriweather"/>
                <a:ea typeface="Merriweather"/>
                <a:cs typeface="Merriweather"/>
                <a:sym typeface="Merriweather"/>
              </a:rPr>
              <a:t>Schedule</a:t>
            </a:r>
          </a:p>
        </p:txBody>
      </p:sp>
      <p:sp>
        <p:nvSpPr>
          <p:cNvPr id="179" name="Shape 179"/>
          <p:cNvSpPr txBox="1">
            <a:spLocks noGrp="1"/>
          </p:cNvSpPr>
          <p:nvPr>
            <p:ph type="body" idx="1"/>
          </p:nvPr>
        </p:nvSpPr>
        <p:spPr>
          <a:xfrm>
            <a:off x="685800" y="4958864"/>
            <a:ext cx="7924799" cy="984736"/>
          </a:xfrm>
          <a:prstGeom prst="rect">
            <a:avLst/>
          </a:prstGeom>
          <a:noFill/>
          <a:ln>
            <a:noFill/>
          </a:ln>
        </p:spPr>
        <p:txBody>
          <a:bodyPr lIns="91425" tIns="45700" rIns="91425" bIns="45700" anchor="t" anchorCtr="0">
            <a:normAutofit/>
          </a:bodyPr>
          <a:lstStyle/>
          <a:p>
            <a:pPr marL="0" marR="0" lvl="0" indent="0" algn="l" rtl="0">
              <a:spcBef>
                <a:spcPts val="0"/>
              </a:spcBef>
              <a:buClr>
                <a:schemeClr val="accent2"/>
              </a:buClr>
              <a:buFont typeface="Merriweather"/>
              <a:buNone/>
            </a:pPr>
            <a:endParaRPr sz="2000" b="0" i="0" u="none" strike="noStrike" cap="none" baseline="0">
              <a:solidFill>
                <a:schemeClr val="lt2"/>
              </a:solidFill>
              <a:latin typeface="Merriweather"/>
              <a:ea typeface="Merriweather"/>
              <a:cs typeface="Merriweather"/>
              <a:sym typeface="Merriweathe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txBox="1">
            <a:spLocks noGrp="1"/>
          </p:cNvSpPr>
          <p:nvPr>
            <p:ph type="body" idx="1"/>
          </p:nvPr>
        </p:nvSpPr>
        <p:spPr>
          <a:xfrm>
            <a:off x="914400" y="1981200"/>
            <a:ext cx="7772400" cy="4114800"/>
          </a:xfrm>
          <a:prstGeom prst="rect">
            <a:avLst/>
          </a:prstGeom>
          <a:noFill/>
          <a:ln>
            <a:noFill/>
          </a:ln>
        </p:spPr>
        <p:txBody>
          <a:bodyPr lIns="91425" tIns="45700" rIns="91425" bIns="45700" anchor="t" anchorCtr="0">
            <a:normAutofit/>
          </a:bodyPr>
          <a:lstStyle/>
          <a:p>
            <a:pPr marL="228600" marR="0" lvl="0" indent="-228600" algn="l" rtl="0">
              <a:spcBef>
                <a:spcPts val="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Establish Milestones</a:t>
            </a:r>
          </a:p>
          <a:p>
            <a:pPr marL="228600" marR="0" lvl="0" indent="-228600" algn="l" rtl="0">
              <a:spcBef>
                <a:spcPts val="60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Define activities</a:t>
            </a:r>
          </a:p>
          <a:p>
            <a:pPr marL="228600" marR="0" lvl="0" indent="-228600" algn="l" rtl="0">
              <a:spcBef>
                <a:spcPts val="60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List tasks</a:t>
            </a:r>
          </a:p>
          <a:p>
            <a:pPr marL="228600" marR="0" lvl="0" indent="-228600" algn="l" rtl="0">
              <a:spcBef>
                <a:spcPts val="60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Determine Sequence</a:t>
            </a:r>
          </a:p>
          <a:p>
            <a:pPr marL="228600" marR="0" lvl="0" indent="-228600" algn="l" rtl="0">
              <a:spcBef>
                <a:spcPts val="60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Estimate time</a:t>
            </a:r>
          </a:p>
          <a:p>
            <a:pPr marL="228600" marR="0" lvl="0" indent="-228600" algn="l" rtl="0">
              <a:spcBef>
                <a:spcPts val="60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Build, review, and revise schedule</a:t>
            </a:r>
          </a:p>
          <a:p>
            <a:pPr marL="274320" marR="0" lvl="0" indent="-133985"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p:txBody>
      </p:sp>
      <p:sp>
        <p:nvSpPr>
          <p:cNvPr id="186" name="Shape 186"/>
          <p:cNvSpPr txBox="1">
            <a:spLocks noGrp="1"/>
          </p:cNvSpPr>
          <p:nvPr>
            <p:ph type="title"/>
          </p:nvPr>
        </p:nvSpPr>
        <p:spPr>
          <a:xfrm>
            <a:off x="381000" y="304800"/>
            <a:ext cx="8229600" cy="1219199"/>
          </a:xfrm>
          <a:prstGeom prst="rect">
            <a:avLst/>
          </a:prstGeom>
          <a:noFill/>
          <a:ln>
            <a:noFill/>
          </a:ln>
        </p:spPr>
        <p:txBody>
          <a:bodyPr lIns="91425" tIns="45700" rIns="91425" bIns="45700" anchor="b" anchorCtr="0">
            <a:normAutofit fontScale="90000"/>
          </a:bodyPr>
          <a:lstStyle/>
          <a:p>
            <a:pPr marL="0" marR="0" lvl="0" indent="0" algn="l" rtl="0">
              <a:spcBef>
                <a:spcPts val="0"/>
              </a:spcBef>
              <a:buClr>
                <a:srgbClr val="F9F9F9"/>
              </a:buClr>
              <a:buSzPct val="25000"/>
              <a:buFont typeface="Merriweather"/>
              <a:buNone/>
            </a:pPr>
            <a:r>
              <a:rPr lang="en-US" sz="4200" b="0" i="0" u="none" strike="noStrike" cap="none" baseline="0">
                <a:solidFill>
                  <a:srgbClr val="F9F9F9"/>
                </a:solidFill>
                <a:latin typeface="Merriweather"/>
                <a:ea typeface="Merriweather"/>
                <a:cs typeface="Merriweather"/>
                <a:sym typeface="Merriweather"/>
              </a:rPr>
              <a:t>SIX STEPS to creating a schedule</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457200" y="1524000"/>
            <a:ext cx="8229600" cy="4572000"/>
          </a:xfrm>
          <a:prstGeom prst="rect">
            <a:avLst/>
          </a:prstGeom>
        </p:spPr>
        <p:txBody>
          <a:bodyPr lIns="91425" tIns="91425" rIns="91425" bIns="91425" anchor="t" anchorCtr="0">
            <a:normAutofit/>
          </a:bodyPr>
          <a:lstStyle/>
          <a:p>
            <a:pPr marL="0" lvl="0" indent="0" rtl="0">
              <a:spcBef>
                <a:spcPts val="0"/>
              </a:spcBef>
              <a:buNone/>
            </a:pPr>
            <a:endParaRPr sz="1800">
              <a:solidFill>
                <a:schemeClr val="lt1"/>
              </a:solidFill>
            </a:endParaRPr>
          </a:p>
          <a:p>
            <a:pPr marL="0" lvl="0" indent="0" rtl="0">
              <a:spcBef>
                <a:spcPts val="0"/>
              </a:spcBef>
              <a:buNone/>
            </a:pPr>
            <a:r>
              <a:rPr lang="en-US" sz="1800">
                <a:solidFill>
                  <a:schemeClr val="lt1"/>
                </a:solidFill>
              </a:rPr>
              <a:t>Each deliverable has a milestone. </a:t>
            </a:r>
            <a:r>
              <a:rPr lang="en-US" sz="2400">
                <a:solidFill>
                  <a:schemeClr val="accent3"/>
                </a:solidFill>
              </a:rPr>
              <a:t>Milestones are the critical points in a project’s timeline that help you monitor if your project is remaining on schedule.</a:t>
            </a:r>
            <a:r>
              <a:rPr lang="en-US" sz="1800">
                <a:solidFill>
                  <a:schemeClr val="lt1"/>
                </a:solidFill>
              </a:rPr>
              <a:t> Completing a deliverable will always be a milestone, but there are often be critical points leading to the deliverable that should also be names as a milestone. Milestones are not written as “to-do” items, instead they are statements of what will have been accomplished, such as “Website has been fully tested” or ”Final versions of book is delivered” </a:t>
            </a:r>
          </a:p>
          <a:p>
            <a:pPr marL="685800" lvl="1" indent="-228600" rtl="0">
              <a:spcBef>
                <a:spcPts val="0"/>
              </a:spcBef>
              <a:buClr>
                <a:schemeClr val="lt1"/>
              </a:buClr>
              <a:buSzPct val="100000"/>
              <a:buFont typeface="Arial"/>
              <a:buAutoNum type="arabicPeriod"/>
            </a:pPr>
            <a:r>
              <a:rPr lang="en-US" sz="1800">
                <a:solidFill>
                  <a:schemeClr val="lt1"/>
                </a:solidFill>
              </a:rPr>
              <a:t>For a class garden the milestones for the deliverable planting might be: </a:t>
            </a:r>
          </a:p>
          <a:p>
            <a:pPr marL="1143000" lvl="2" indent="-228600" rtl="0">
              <a:spcBef>
                <a:spcPts val="0"/>
              </a:spcBef>
              <a:buClr>
                <a:schemeClr val="lt1"/>
              </a:buClr>
              <a:buSzPct val="100000"/>
              <a:buFont typeface="Arial"/>
              <a:buAutoNum type="arabicPeriod"/>
            </a:pPr>
            <a:r>
              <a:rPr lang="en-US" sz="1800">
                <a:solidFill>
                  <a:schemeClr val="lt1"/>
                </a:solidFill>
              </a:rPr>
              <a:t>All purchases complete</a:t>
            </a:r>
          </a:p>
          <a:p>
            <a:pPr marL="1143000" lvl="2" indent="-228600" rtl="0">
              <a:spcBef>
                <a:spcPts val="0"/>
              </a:spcBef>
              <a:buClr>
                <a:schemeClr val="lt1"/>
              </a:buClr>
              <a:buSzPct val="100000"/>
              <a:buFont typeface="Arial"/>
              <a:buAutoNum type="arabicPeriod"/>
            </a:pPr>
            <a:r>
              <a:rPr lang="en-US" sz="1800">
                <a:solidFill>
                  <a:schemeClr val="lt1"/>
                </a:solidFill>
              </a:rPr>
              <a:t>All soil prepared</a:t>
            </a:r>
          </a:p>
          <a:p>
            <a:pPr marL="1143000" lvl="2" indent="-228600" rtl="0">
              <a:spcBef>
                <a:spcPts val="0"/>
              </a:spcBef>
              <a:buClr>
                <a:schemeClr val="lt1"/>
              </a:buClr>
              <a:buSzPct val="100000"/>
              <a:buFont typeface="Arial"/>
              <a:buAutoNum type="arabicPeriod"/>
            </a:pPr>
            <a:r>
              <a:rPr lang="en-US" sz="1800">
                <a:solidFill>
                  <a:schemeClr val="lt1"/>
                </a:solidFill>
              </a:rPr>
              <a:t>Everything planted</a:t>
            </a:r>
          </a:p>
          <a:p>
            <a:pPr marL="685800" lvl="1" indent="-228600" rtl="0">
              <a:spcBef>
                <a:spcPts val="0"/>
              </a:spcBef>
              <a:buClr>
                <a:schemeClr val="lt1"/>
              </a:buClr>
              <a:buSzPct val="100000"/>
              <a:buFont typeface="Arial"/>
              <a:buAutoNum type="arabicPeriod"/>
            </a:pPr>
            <a:r>
              <a:rPr lang="en-US" sz="1800">
                <a:solidFill>
                  <a:schemeClr val="lt1"/>
                </a:solidFill>
              </a:rPr>
              <a:t>Milestones are the first step in creating a schedule because they establish benchmarks (smaller goals). As you reach or miss these they communicate the </a:t>
            </a:r>
          </a:p>
          <a:p>
            <a:pPr marL="685800" lvl="1" indent="-114300" rtl="0">
              <a:spcBef>
                <a:spcPts val="0"/>
              </a:spcBef>
              <a:buClr>
                <a:schemeClr val="dk1"/>
              </a:buClr>
              <a:buFont typeface="Arial"/>
              <a:buNone/>
            </a:pPr>
            <a:endParaRPr sz="1800">
              <a:solidFill>
                <a:schemeClr val="dk1"/>
              </a:solidFill>
            </a:endParaRPr>
          </a:p>
          <a:p>
            <a:pPr marL="457200" lvl="1" indent="0" rtl="0">
              <a:spcBef>
                <a:spcPts val="0"/>
              </a:spcBef>
              <a:buClr>
                <a:schemeClr val="dk1"/>
              </a:buClr>
              <a:buFont typeface="Arial"/>
              <a:buNone/>
            </a:pPr>
            <a:endParaRPr sz="1800">
              <a:solidFill>
                <a:schemeClr val="dk1"/>
              </a:solidFill>
            </a:endParaRPr>
          </a:p>
          <a:p>
            <a:pPr marL="0" lvl="0" indent="0" rtl="0">
              <a:spcBef>
                <a:spcPts val="0"/>
              </a:spcBef>
              <a:buClr>
                <a:schemeClr val="dk1"/>
              </a:buClr>
              <a:buFont typeface="Arial"/>
              <a:buNone/>
            </a:pPr>
            <a:endParaRPr sz="1800">
              <a:solidFill>
                <a:schemeClr val="dk1"/>
              </a:solidFill>
            </a:endParaRPr>
          </a:p>
          <a:p>
            <a:pPr>
              <a:spcBef>
                <a:spcPts val="0"/>
              </a:spcBef>
              <a:buNone/>
            </a:pPr>
            <a:endParaRPr/>
          </a:p>
        </p:txBody>
      </p:sp>
      <p:sp>
        <p:nvSpPr>
          <p:cNvPr id="199" name="Shape 199"/>
          <p:cNvSpPr txBox="1">
            <a:spLocks noGrp="1"/>
          </p:cNvSpPr>
          <p:nvPr>
            <p:ph type="title"/>
          </p:nvPr>
        </p:nvSpPr>
        <p:spPr>
          <a:xfrm>
            <a:off x="457200" y="152400"/>
            <a:ext cx="8229600" cy="1219199"/>
          </a:xfrm>
          <a:prstGeom prst="rect">
            <a:avLst/>
          </a:prstGeom>
        </p:spPr>
        <p:txBody>
          <a:bodyPr lIns="91425" tIns="91425" rIns="91425" bIns="91425" anchor="b" anchorCtr="0">
            <a:normAutofit/>
          </a:bodyPr>
          <a:lstStyle/>
          <a:p>
            <a:pPr lvl="0" rtl="0">
              <a:spcBef>
                <a:spcPts val="0"/>
              </a:spcBef>
              <a:buClr>
                <a:schemeClr val="dk1"/>
              </a:buClr>
              <a:buFont typeface="Arial"/>
              <a:buNone/>
            </a:pPr>
            <a:endParaRPr dirty="0">
              <a:solidFill>
                <a:schemeClr val="lt1"/>
              </a:solidFill>
            </a:endParaRPr>
          </a:p>
          <a:p>
            <a:pPr marL="228600" lvl="0" indent="-419100">
              <a:spcBef>
                <a:spcPts val="0"/>
              </a:spcBef>
              <a:buClr>
                <a:schemeClr val="lt1"/>
              </a:buClr>
              <a:buSzPct val="100000"/>
              <a:buFont typeface="Arial"/>
              <a:buAutoNum type="arabicPeriod"/>
            </a:pPr>
            <a:r>
              <a:rPr lang="en-US" sz="4800" dirty="0">
                <a:solidFill>
                  <a:schemeClr val="lt1"/>
                </a:solidFill>
              </a:rPr>
              <a:t>Establish Milestones </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body" idx="1"/>
          </p:nvPr>
        </p:nvSpPr>
        <p:spPr>
          <a:xfrm>
            <a:off x="457200" y="1524000"/>
            <a:ext cx="8229600" cy="4572000"/>
          </a:xfrm>
          <a:prstGeom prst="rect">
            <a:avLst/>
          </a:prstGeom>
        </p:spPr>
        <p:txBody>
          <a:bodyPr lIns="91425" tIns="91425" rIns="91425" bIns="91425" anchor="t" anchorCtr="0">
            <a:normAutofit/>
          </a:bodyPr>
          <a:lstStyle/>
          <a:p>
            <a:pPr marL="0" lvl="0" indent="0" rtl="0">
              <a:spcBef>
                <a:spcPts val="0"/>
              </a:spcBef>
              <a:buNone/>
            </a:pPr>
            <a:r>
              <a:rPr lang="en-US" sz="2400">
                <a:solidFill>
                  <a:schemeClr val="lt1"/>
                </a:solidFill>
              </a:rPr>
              <a:t>Define activities</a:t>
            </a:r>
          </a:p>
          <a:p>
            <a:pPr marL="685800" lvl="1" indent="-266700" rtl="0">
              <a:spcBef>
                <a:spcPts val="0"/>
              </a:spcBef>
              <a:buClr>
                <a:schemeClr val="lt1"/>
              </a:buClr>
              <a:buSzPct val="100000"/>
              <a:buFont typeface="Arial"/>
              <a:buAutoNum type="arabicPeriod"/>
            </a:pPr>
            <a:r>
              <a:rPr lang="en-US" sz="2400">
                <a:solidFill>
                  <a:schemeClr val="lt1"/>
                </a:solidFill>
              </a:rPr>
              <a:t>Activities are things you need to accomplish in order to meet your milestones, leading to completing the deliverables. </a:t>
            </a:r>
            <a:r>
              <a:rPr lang="en-US" sz="2400">
                <a:solidFill>
                  <a:schemeClr val="accent3"/>
                </a:solidFill>
              </a:rPr>
              <a:t>Defining activities is important because it is establishing the major work for each deliverable. </a:t>
            </a:r>
          </a:p>
          <a:p>
            <a:pPr marL="685800" lvl="1" indent="-114300" rtl="0">
              <a:spcBef>
                <a:spcPts val="0"/>
              </a:spcBef>
              <a:buClr>
                <a:schemeClr val="dk1"/>
              </a:buClr>
              <a:buFont typeface="Arial"/>
              <a:buNone/>
            </a:pPr>
            <a:endParaRPr sz="2400">
              <a:solidFill>
                <a:schemeClr val="lt1"/>
              </a:solidFill>
            </a:endParaRPr>
          </a:p>
          <a:p>
            <a:pPr marL="685800" lvl="1" indent="-266700" rtl="0">
              <a:spcBef>
                <a:spcPts val="0"/>
              </a:spcBef>
              <a:buClr>
                <a:schemeClr val="lt1"/>
              </a:buClr>
              <a:buSzPct val="100000"/>
              <a:buFont typeface="Arial"/>
              <a:buAutoNum type="arabicPeriod"/>
            </a:pPr>
            <a:r>
              <a:rPr lang="en-US" sz="2400">
                <a:solidFill>
                  <a:schemeClr val="lt1"/>
                </a:solidFill>
              </a:rPr>
              <a:t>This phase is often revised as a balance of just enough and not too many activities are needed to be efficient and effective. </a:t>
            </a:r>
          </a:p>
          <a:p>
            <a:pPr>
              <a:spcBef>
                <a:spcPts val="0"/>
              </a:spcBef>
              <a:buNone/>
            </a:pPr>
            <a:endParaRPr/>
          </a:p>
        </p:txBody>
      </p:sp>
      <p:sp>
        <p:nvSpPr>
          <p:cNvPr id="205" name="Shape 205"/>
          <p:cNvSpPr txBox="1">
            <a:spLocks noGrp="1"/>
          </p:cNvSpPr>
          <p:nvPr>
            <p:ph type="title"/>
          </p:nvPr>
        </p:nvSpPr>
        <p:spPr>
          <a:xfrm>
            <a:off x="457200" y="152400"/>
            <a:ext cx="8229600" cy="1219199"/>
          </a:xfrm>
          <a:prstGeom prst="rect">
            <a:avLst/>
          </a:prstGeom>
        </p:spPr>
        <p:txBody>
          <a:bodyPr lIns="91425" tIns="91425" rIns="91425" bIns="91425" anchor="b" anchorCtr="0">
            <a:normAutofit/>
          </a:bodyPr>
          <a:lstStyle/>
          <a:p>
            <a:pPr>
              <a:spcBef>
                <a:spcPts val="0"/>
              </a:spcBef>
              <a:buNone/>
            </a:pPr>
            <a:r>
              <a:rPr lang="en-US" sz="6000">
                <a:solidFill>
                  <a:schemeClr val="lt1"/>
                </a:solidFill>
              </a:rPr>
              <a:t>Define activities</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dirty="0"/>
          </a:p>
        </p:txBody>
      </p:sp>
      <p:sp>
        <p:nvSpPr>
          <p:cNvPr id="3" name="Title 2"/>
          <p:cNvSpPr>
            <a:spLocks noGrp="1"/>
          </p:cNvSpPr>
          <p:nvPr>
            <p:ph type="title"/>
          </p:nvPr>
        </p:nvSpPr>
        <p:spPr/>
        <p:txBody>
          <a:bodyPr/>
          <a:lstStyle/>
          <a:p>
            <a:r>
              <a:rPr lang="en-US" sz="5400" dirty="0" smtClean="0">
                <a:solidFill>
                  <a:schemeClr val="bg1"/>
                </a:solidFill>
              </a:rPr>
              <a:t>Examples of Methods</a:t>
            </a:r>
            <a:endParaRPr lang="en-US" sz="5400"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371600"/>
            <a:ext cx="7391400" cy="4657594"/>
          </a:xfrm>
          <a:prstGeom prst="rect">
            <a:avLst/>
          </a:prstGeom>
        </p:spPr>
      </p:pic>
    </p:spTree>
    <p:extLst>
      <p:ext uri="{BB962C8B-B14F-4D97-AF65-F5344CB8AC3E}">
        <p14:creationId xmlns:p14="http://schemas.microsoft.com/office/powerpoint/2010/main" val="2378014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Shape 192"/>
          <p:cNvPicPr preferRelativeResize="0">
            <a:picLocks noGrp="1"/>
          </p:cNvPicPr>
          <p:nvPr>
            <p:ph type="body" idx="1"/>
          </p:nvPr>
        </p:nvPicPr>
        <p:blipFill rotWithShape="1">
          <a:blip r:embed="rId3">
            <a:alphaModFix/>
          </a:blip>
          <a:srcRect/>
          <a:stretch/>
        </p:blipFill>
        <p:spPr>
          <a:xfrm>
            <a:off x="381000" y="533400"/>
            <a:ext cx="8388401" cy="5562600"/>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533400" y="277182"/>
            <a:ext cx="8041440" cy="1442674"/>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0" i="0" u="none" strike="noStrike" cap="none" baseline="0">
                <a:solidFill>
                  <a:srgbClr val="F9F9F9"/>
                </a:solidFill>
                <a:latin typeface="Merriweather"/>
                <a:ea typeface="Merriweather"/>
                <a:cs typeface="Merriweather"/>
                <a:sym typeface="Merriweather"/>
              </a:rPr>
              <a:t>What you are </a:t>
            </a:r>
            <a:r>
              <a:rPr lang="en-US" sz="4200" b="1" i="0" u="none" strike="noStrike" cap="none" baseline="0">
                <a:solidFill>
                  <a:srgbClr val="F9F9F9"/>
                </a:solidFill>
                <a:latin typeface="Merriweather"/>
                <a:ea typeface="Merriweather"/>
                <a:cs typeface="Merriweather"/>
                <a:sym typeface="Merriweather"/>
              </a:rPr>
              <a:t>Managing</a:t>
            </a:r>
          </a:p>
        </p:txBody>
      </p:sp>
      <p:pic>
        <p:nvPicPr>
          <p:cNvPr id="100" name="Shape 100"/>
          <p:cNvPicPr preferRelativeResize="0"/>
          <p:nvPr/>
        </p:nvPicPr>
        <p:blipFill>
          <a:blip r:embed="rId3">
            <a:alphaModFix/>
          </a:blip>
          <a:stretch>
            <a:fillRect/>
          </a:stretch>
        </p:blipFill>
        <p:spPr>
          <a:xfrm>
            <a:off x="-17875" y="1719859"/>
            <a:ext cx="9143999" cy="4419729"/>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dirty="0"/>
          </a:p>
        </p:txBody>
      </p:sp>
      <p:sp>
        <p:nvSpPr>
          <p:cNvPr id="3" name="Title 2"/>
          <p:cNvSpPr>
            <a:spLocks noGrp="1"/>
          </p:cNvSpPr>
          <p:nvPr>
            <p:ph type="title"/>
          </p:nvPr>
        </p:nvSpPr>
        <p:spPr/>
        <p:txBody>
          <a:bodyPr/>
          <a:lstStyle/>
          <a:p>
            <a:r>
              <a:rPr lang="en-US" sz="3600" b="1" dirty="0" smtClean="0">
                <a:solidFill>
                  <a:schemeClr val="bg1"/>
                </a:solidFill>
              </a:rPr>
              <a:t>REMINDER </a:t>
            </a:r>
            <a:endParaRPr lang="en-US" sz="3600" b="1"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2286000"/>
            <a:ext cx="7708983" cy="2911908"/>
          </a:xfrm>
          <a:prstGeom prst="rect">
            <a:avLst/>
          </a:prstGeom>
        </p:spPr>
      </p:pic>
    </p:spTree>
    <p:extLst>
      <p:ext uri="{BB962C8B-B14F-4D97-AF65-F5344CB8AC3E}">
        <p14:creationId xmlns:p14="http://schemas.microsoft.com/office/powerpoint/2010/main" val="2779296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524000"/>
            <a:ext cx="4419600" cy="4876800"/>
          </a:xfrm>
        </p:spPr>
        <p:txBody>
          <a:bodyPr/>
          <a:lstStyle/>
          <a:p>
            <a:r>
              <a:rPr lang="en-US" sz="2000" dirty="0" smtClean="0">
                <a:solidFill>
                  <a:schemeClr val="bg1"/>
                </a:solidFill>
              </a:rPr>
              <a:t> Choose a project card </a:t>
            </a:r>
          </a:p>
          <a:p>
            <a:pPr lvl="1"/>
            <a:r>
              <a:rPr lang="en-US" sz="2000" dirty="0" smtClean="0">
                <a:solidFill>
                  <a:schemeClr val="bg1"/>
                </a:solidFill>
              </a:rPr>
              <a:t> </a:t>
            </a:r>
            <a:r>
              <a:rPr lang="en-US" sz="1800" dirty="0" smtClean="0">
                <a:solidFill>
                  <a:schemeClr val="bg1"/>
                </a:solidFill>
              </a:rPr>
              <a:t>determine the Milestones</a:t>
            </a:r>
          </a:p>
          <a:p>
            <a:pPr lvl="1"/>
            <a:r>
              <a:rPr lang="en-US" sz="1800" dirty="0">
                <a:solidFill>
                  <a:schemeClr val="bg1"/>
                </a:solidFill>
              </a:rPr>
              <a:t> </a:t>
            </a:r>
            <a:r>
              <a:rPr lang="en-US" sz="1800" dirty="0" smtClean="0">
                <a:solidFill>
                  <a:schemeClr val="bg1"/>
                </a:solidFill>
              </a:rPr>
              <a:t>and then the relevant Activities in sequential order </a:t>
            </a:r>
          </a:p>
          <a:p>
            <a:r>
              <a:rPr lang="en-US" sz="1800" dirty="0" smtClean="0">
                <a:solidFill>
                  <a:schemeClr val="bg1"/>
                </a:solidFill>
              </a:rPr>
              <a:t> Choose your method and </a:t>
            </a:r>
            <a:r>
              <a:rPr lang="en-US" sz="1800" i="1" dirty="0" smtClean="0">
                <a:solidFill>
                  <a:schemeClr val="bg1"/>
                </a:solidFill>
              </a:rPr>
              <a:t>resource</a:t>
            </a:r>
          </a:p>
          <a:p>
            <a:pPr lvl="1"/>
            <a:r>
              <a:rPr lang="en-US" sz="1800" dirty="0" smtClean="0">
                <a:solidFill>
                  <a:schemeClr val="bg1"/>
                </a:solidFill>
              </a:rPr>
              <a:t> outline on </a:t>
            </a:r>
            <a:r>
              <a:rPr lang="en-US" sz="1800" i="1" dirty="0" smtClean="0">
                <a:solidFill>
                  <a:schemeClr val="bg1"/>
                </a:solidFill>
              </a:rPr>
              <a:t>paper, index cards or computer</a:t>
            </a:r>
          </a:p>
          <a:p>
            <a:pPr lvl="1"/>
            <a:r>
              <a:rPr lang="en-US" sz="1800" dirty="0" smtClean="0">
                <a:solidFill>
                  <a:schemeClr val="bg1"/>
                </a:solidFill>
              </a:rPr>
              <a:t> concept map using paper/sticky notes </a:t>
            </a:r>
          </a:p>
          <a:p>
            <a:pPr lvl="1"/>
            <a:endParaRPr lang="en-US" sz="1800" dirty="0">
              <a:solidFill>
                <a:schemeClr val="bg1"/>
              </a:solidFill>
            </a:endParaRPr>
          </a:p>
          <a:p>
            <a:pPr lvl="5"/>
            <a:r>
              <a:rPr lang="en-US" sz="1800" dirty="0" smtClean="0">
                <a:solidFill>
                  <a:schemeClr val="bg1"/>
                </a:solidFill>
              </a:rPr>
              <a:t>Reflection – </a:t>
            </a:r>
          </a:p>
          <a:p>
            <a:pPr marL="597535" indent="-457200">
              <a:buFont typeface="+mj-lt"/>
              <a:buAutoNum type="arabicPeriod"/>
            </a:pPr>
            <a:r>
              <a:rPr lang="en-US" sz="1800" dirty="0" smtClean="0">
                <a:solidFill>
                  <a:schemeClr val="bg1"/>
                </a:solidFill>
              </a:rPr>
              <a:t>How did you method work for you? What will you do differently? </a:t>
            </a:r>
          </a:p>
          <a:p>
            <a:pPr marL="597535" indent="-457200">
              <a:buFont typeface="+mj-lt"/>
              <a:buAutoNum type="arabicPeriod"/>
            </a:pPr>
            <a:r>
              <a:rPr lang="en-US" sz="1800" dirty="0" smtClean="0">
                <a:solidFill>
                  <a:schemeClr val="bg1"/>
                </a:solidFill>
              </a:rPr>
              <a:t>What do you think will happen next? </a:t>
            </a:r>
          </a:p>
          <a:p>
            <a:endParaRPr lang="en-US" sz="4400" dirty="0"/>
          </a:p>
        </p:txBody>
      </p:sp>
      <p:sp>
        <p:nvSpPr>
          <p:cNvPr id="3" name="Title 2"/>
          <p:cNvSpPr>
            <a:spLocks noGrp="1"/>
          </p:cNvSpPr>
          <p:nvPr>
            <p:ph type="title"/>
          </p:nvPr>
        </p:nvSpPr>
        <p:spPr/>
        <p:txBody>
          <a:bodyPr/>
          <a:lstStyle/>
          <a:p>
            <a:pPr lvl="0"/>
            <a:r>
              <a:rPr lang="en-US" sz="6600" b="1" dirty="0" smtClean="0">
                <a:solidFill>
                  <a:schemeClr val="lt1"/>
                </a:solidFill>
              </a:rPr>
              <a:t>Practice </a:t>
            </a:r>
            <a:endParaRPr lang="en-US" sz="6600" b="1" dirty="0"/>
          </a:p>
        </p:txBody>
      </p:sp>
      <p:sp>
        <p:nvSpPr>
          <p:cNvPr id="4" name="TextBox 3"/>
          <p:cNvSpPr txBox="1"/>
          <p:nvPr/>
        </p:nvSpPr>
        <p:spPr>
          <a:xfrm>
            <a:off x="5257800" y="685800"/>
            <a:ext cx="3505200" cy="2462213"/>
          </a:xfrm>
          <a:prstGeom prst="rect">
            <a:avLst/>
          </a:prstGeom>
          <a:noFill/>
        </p:spPr>
        <p:txBody>
          <a:bodyPr wrap="square" rtlCol="0">
            <a:spAutoFit/>
          </a:bodyPr>
          <a:lstStyle/>
          <a:p>
            <a:r>
              <a:rPr lang="en-US" b="1" dirty="0" smtClean="0"/>
              <a:t>HELPFUL TIPS</a:t>
            </a:r>
          </a:p>
          <a:p>
            <a:endParaRPr lang="en-US" b="1" dirty="0"/>
          </a:p>
          <a:p>
            <a:r>
              <a:rPr lang="en-US" b="1" dirty="0" smtClean="0"/>
              <a:t>Milestone </a:t>
            </a:r>
            <a:r>
              <a:rPr lang="en-US" dirty="0" smtClean="0"/>
              <a:t>– A critical  point in the project's schedule that helps to monitor the project and keep it on schedule. </a:t>
            </a:r>
          </a:p>
          <a:p>
            <a:endParaRPr lang="en-US" b="1" dirty="0"/>
          </a:p>
          <a:p>
            <a:r>
              <a:rPr lang="en-US" b="1" dirty="0" smtClean="0"/>
              <a:t>Activity </a:t>
            </a:r>
            <a:r>
              <a:rPr lang="en-US" dirty="0" smtClean="0"/>
              <a:t>– Things that need to be accomplished to meet the milestones. </a:t>
            </a:r>
          </a:p>
          <a:p>
            <a:endParaRPr lang="en-US" dirty="0"/>
          </a:p>
          <a:p>
            <a:r>
              <a:rPr lang="en-US" dirty="0" smtClean="0"/>
              <a:t>Use brainstorming techniques you learned earlier….</a:t>
            </a:r>
            <a:endParaRPr lang="en-US" dirty="0"/>
          </a:p>
        </p:txBody>
      </p:sp>
    </p:spTree>
    <p:extLst>
      <p:ext uri="{BB962C8B-B14F-4D97-AF65-F5344CB8AC3E}">
        <p14:creationId xmlns:p14="http://schemas.microsoft.com/office/powerpoint/2010/main" val="6455434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457200" y="1524000"/>
            <a:ext cx="8229600" cy="4572000"/>
          </a:xfrm>
          <a:prstGeom prst="rect">
            <a:avLst/>
          </a:prstGeom>
        </p:spPr>
        <p:txBody>
          <a:bodyPr lIns="91425" tIns="91425" rIns="91425" bIns="91425" anchor="t" anchorCtr="0">
            <a:normAutofit/>
          </a:bodyPr>
          <a:lstStyle/>
          <a:p>
            <a:pPr marL="228600" lvl="0" indent="-114300" rtl="0">
              <a:spcBef>
                <a:spcPts val="0"/>
              </a:spcBef>
              <a:buNone/>
            </a:pPr>
            <a:endParaRPr>
              <a:solidFill>
                <a:schemeClr val="dk1"/>
              </a:solidFill>
            </a:endParaRPr>
          </a:p>
          <a:p>
            <a:pPr marL="457200" indent="0" rtl="0">
              <a:spcBef>
                <a:spcPts val="0"/>
              </a:spcBef>
              <a:buNone/>
            </a:pPr>
            <a:r>
              <a:rPr lang="en-US" sz="3000">
                <a:solidFill>
                  <a:srgbClr val="F9F9F9"/>
                </a:solidFill>
              </a:rPr>
              <a:t>TO-DO list for each activity. </a:t>
            </a:r>
          </a:p>
          <a:p>
            <a:pPr marL="457200" indent="0" rtl="0">
              <a:spcBef>
                <a:spcPts val="0"/>
              </a:spcBef>
              <a:buNone/>
            </a:pPr>
            <a:endParaRPr sz="3000">
              <a:solidFill>
                <a:srgbClr val="F9F9F9"/>
              </a:solidFill>
            </a:endParaRPr>
          </a:p>
          <a:p>
            <a:pPr marL="457200" lvl="0" indent="0" rtl="0">
              <a:spcBef>
                <a:spcPts val="0"/>
              </a:spcBef>
              <a:buNone/>
            </a:pPr>
            <a:r>
              <a:rPr lang="en-US" sz="3000">
                <a:solidFill>
                  <a:srgbClr val="F9F9F9"/>
                </a:solidFill>
              </a:rPr>
              <a:t>They can be “buy fertilizer”, and “plan and make all purchases” would be an activity and be broken down into a Task List. </a:t>
            </a:r>
          </a:p>
        </p:txBody>
      </p:sp>
      <p:sp>
        <p:nvSpPr>
          <p:cNvPr id="211" name="Shape 211"/>
          <p:cNvSpPr txBox="1">
            <a:spLocks noGrp="1"/>
          </p:cNvSpPr>
          <p:nvPr>
            <p:ph type="title"/>
          </p:nvPr>
        </p:nvSpPr>
        <p:spPr>
          <a:xfrm>
            <a:off x="457200" y="152400"/>
            <a:ext cx="8229600" cy="1219199"/>
          </a:xfrm>
          <a:prstGeom prst="rect">
            <a:avLst/>
          </a:prstGeom>
        </p:spPr>
        <p:txBody>
          <a:bodyPr lIns="91425" tIns="91425" rIns="91425" bIns="91425" anchor="b" anchorCtr="0">
            <a:normAutofit/>
          </a:bodyPr>
          <a:lstStyle/>
          <a:p>
            <a:pPr>
              <a:spcBef>
                <a:spcPts val="0"/>
              </a:spcBef>
              <a:buNone/>
            </a:pPr>
            <a:r>
              <a:rPr lang="en-US" sz="4800">
                <a:solidFill>
                  <a:schemeClr val="lt1"/>
                </a:solidFill>
              </a:rPr>
              <a:t>List tasks</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457200" y="1524000"/>
            <a:ext cx="8229600" cy="4572000"/>
          </a:xfrm>
          <a:prstGeom prst="rect">
            <a:avLst/>
          </a:prstGeom>
        </p:spPr>
        <p:txBody>
          <a:bodyPr lIns="91425" tIns="91425" rIns="91425" bIns="91425" anchor="t" anchorCtr="0">
            <a:normAutofit/>
          </a:bodyPr>
          <a:lstStyle/>
          <a:p>
            <a:pPr marL="457200" lvl="0" indent="0" rtl="0">
              <a:spcBef>
                <a:spcPts val="0"/>
              </a:spcBef>
              <a:buNone/>
            </a:pPr>
            <a:r>
              <a:rPr lang="en-US" sz="2400" dirty="0">
                <a:solidFill>
                  <a:schemeClr val="lt1"/>
                </a:solidFill>
              </a:rPr>
              <a:t>Milestones, activities and task are refined. Now you can create a schedule to decide the sequential order. </a:t>
            </a:r>
            <a:endParaRPr lang="en-US" sz="2400" dirty="0" smtClean="0">
              <a:solidFill>
                <a:schemeClr val="lt1"/>
              </a:solidFill>
            </a:endParaRPr>
          </a:p>
          <a:p>
            <a:pPr marL="457200" lvl="0" indent="0" rtl="0">
              <a:spcBef>
                <a:spcPts val="0"/>
              </a:spcBef>
              <a:buNone/>
            </a:pPr>
            <a:endParaRPr lang="en-US" sz="2400" dirty="0">
              <a:solidFill>
                <a:schemeClr val="lt1"/>
              </a:solidFill>
            </a:endParaRPr>
          </a:p>
          <a:p>
            <a:pPr marL="685800" lvl="1" indent="-266700" rtl="0">
              <a:spcBef>
                <a:spcPts val="0"/>
              </a:spcBef>
              <a:buClr>
                <a:schemeClr val="lt1"/>
              </a:buClr>
              <a:buSzPct val="100000"/>
              <a:buFont typeface="Arial"/>
              <a:buAutoNum type="arabicPeriod"/>
            </a:pPr>
            <a:r>
              <a:rPr lang="en-US" sz="2400" dirty="0">
                <a:solidFill>
                  <a:schemeClr val="lt1"/>
                </a:solidFill>
              </a:rPr>
              <a:t>Decide which activities and task are dependent and which are independent. </a:t>
            </a:r>
          </a:p>
          <a:p>
            <a:pPr marL="1143000" lvl="2" indent="-266700" rtl="0">
              <a:spcBef>
                <a:spcPts val="0"/>
              </a:spcBef>
              <a:buClr>
                <a:schemeClr val="lt1"/>
              </a:buClr>
              <a:buSzPct val="100000"/>
              <a:buFont typeface="Arial"/>
              <a:buAutoNum type="arabicPeriod"/>
            </a:pPr>
            <a:r>
              <a:rPr lang="en-US" sz="2400" dirty="0">
                <a:solidFill>
                  <a:schemeClr val="lt1"/>
                </a:solidFill>
              </a:rPr>
              <a:t>Dependent: One activity or task must be completed before the next one can begin. </a:t>
            </a:r>
          </a:p>
          <a:p>
            <a:pPr marL="1143000" lvl="2" indent="-266700" rtl="0">
              <a:spcBef>
                <a:spcPts val="0"/>
              </a:spcBef>
              <a:buClr>
                <a:schemeClr val="lt1"/>
              </a:buClr>
              <a:buSzPct val="100000"/>
              <a:buFont typeface="Arial"/>
              <a:buAutoNum type="arabicPeriod"/>
            </a:pPr>
            <a:r>
              <a:rPr lang="en-US" sz="2400" dirty="0">
                <a:solidFill>
                  <a:schemeClr val="lt1"/>
                </a:solidFill>
              </a:rPr>
              <a:t>Independent: The activity or task can be completed at any time and is not related to some other thing being completed. </a:t>
            </a:r>
          </a:p>
          <a:p>
            <a:pPr marL="228600" lvl="0" indent="-114300" rtl="0">
              <a:spcBef>
                <a:spcPts val="0"/>
              </a:spcBef>
              <a:buClr>
                <a:schemeClr val="dk1"/>
              </a:buClr>
              <a:buFont typeface="Arial"/>
              <a:buNone/>
            </a:pPr>
            <a:endParaRPr sz="1800" dirty="0">
              <a:solidFill>
                <a:schemeClr val="dk1"/>
              </a:solidFill>
            </a:endParaRPr>
          </a:p>
          <a:p>
            <a:pPr>
              <a:spcBef>
                <a:spcPts val="0"/>
              </a:spcBef>
              <a:buNone/>
            </a:pPr>
            <a:endParaRPr dirty="0"/>
          </a:p>
        </p:txBody>
      </p:sp>
      <p:sp>
        <p:nvSpPr>
          <p:cNvPr id="217" name="Shape 217"/>
          <p:cNvSpPr txBox="1">
            <a:spLocks noGrp="1"/>
          </p:cNvSpPr>
          <p:nvPr>
            <p:ph type="title"/>
          </p:nvPr>
        </p:nvSpPr>
        <p:spPr>
          <a:xfrm>
            <a:off x="457200" y="152400"/>
            <a:ext cx="8229600" cy="1219199"/>
          </a:xfrm>
          <a:prstGeom prst="rect">
            <a:avLst/>
          </a:prstGeom>
        </p:spPr>
        <p:txBody>
          <a:bodyPr lIns="91425" tIns="91425" rIns="91425" bIns="91425" anchor="b" anchorCtr="0">
            <a:normAutofit/>
          </a:bodyPr>
          <a:lstStyle/>
          <a:p>
            <a:pPr>
              <a:spcBef>
                <a:spcPts val="0"/>
              </a:spcBef>
              <a:buNone/>
            </a:pPr>
            <a:r>
              <a:rPr lang="en-US" sz="4800">
                <a:solidFill>
                  <a:schemeClr val="lt1"/>
                </a:solidFill>
              </a:rPr>
              <a:t>Determine Sequence</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Shape 222"/>
          <p:cNvSpPr txBox="1">
            <a:spLocks noGrp="1"/>
          </p:cNvSpPr>
          <p:nvPr>
            <p:ph type="body" idx="1"/>
          </p:nvPr>
        </p:nvSpPr>
        <p:spPr>
          <a:xfrm>
            <a:off x="457200" y="1524000"/>
            <a:ext cx="8229600" cy="4572000"/>
          </a:xfrm>
          <a:prstGeom prst="rect">
            <a:avLst/>
          </a:prstGeom>
        </p:spPr>
        <p:txBody>
          <a:bodyPr lIns="91425" tIns="91425" rIns="91425" bIns="91425" anchor="t" anchorCtr="0">
            <a:normAutofit/>
          </a:bodyPr>
          <a:lstStyle/>
          <a:p>
            <a:pPr marL="342900" lvl="1" indent="0" rtl="0">
              <a:spcBef>
                <a:spcPts val="0"/>
              </a:spcBef>
              <a:buClr>
                <a:schemeClr val="lt1"/>
              </a:buClr>
              <a:buSzPct val="100000"/>
              <a:buNone/>
            </a:pPr>
            <a:r>
              <a:rPr lang="en-US" sz="3600" i="1" dirty="0" smtClean="0">
                <a:solidFill>
                  <a:srgbClr val="FF0000"/>
                </a:solidFill>
              </a:rPr>
              <a:t>It </a:t>
            </a:r>
            <a:r>
              <a:rPr lang="en-US" sz="3600" i="1" dirty="0">
                <a:solidFill>
                  <a:srgbClr val="FF0000"/>
                </a:solidFill>
              </a:rPr>
              <a:t>is very hard to predict! </a:t>
            </a:r>
            <a:endParaRPr lang="en-US" sz="3600" i="1" dirty="0" smtClean="0">
              <a:solidFill>
                <a:srgbClr val="FF0000"/>
              </a:solidFill>
            </a:endParaRPr>
          </a:p>
          <a:p>
            <a:pPr marL="342900" lvl="1" indent="0" rtl="0">
              <a:spcBef>
                <a:spcPts val="0"/>
              </a:spcBef>
              <a:buClr>
                <a:schemeClr val="lt1"/>
              </a:buClr>
              <a:buSzPct val="100000"/>
              <a:buNone/>
            </a:pPr>
            <a:r>
              <a:rPr lang="en-US" sz="3600" i="1" dirty="0" smtClean="0">
                <a:solidFill>
                  <a:srgbClr val="FF0000"/>
                </a:solidFill>
              </a:rPr>
              <a:t>Two typical types: </a:t>
            </a:r>
            <a:endParaRPr lang="en-US" sz="3600" i="1" dirty="0">
              <a:solidFill>
                <a:srgbClr val="FF0000"/>
              </a:solidFill>
            </a:endParaRPr>
          </a:p>
          <a:p>
            <a:pPr marL="800100" lvl="2" indent="0" rtl="0">
              <a:spcBef>
                <a:spcPts val="0"/>
              </a:spcBef>
              <a:buClr>
                <a:schemeClr val="lt1"/>
              </a:buClr>
              <a:buSzPct val="100000"/>
              <a:buNone/>
            </a:pPr>
            <a:r>
              <a:rPr lang="en-US" sz="3600" dirty="0" smtClean="0">
                <a:solidFill>
                  <a:schemeClr val="lt1"/>
                </a:solidFill>
              </a:rPr>
              <a:t>Elapsed </a:t>
            </a:r>
            <a:r>
              <a:rPr lang="en-US" sz="3600" dirty="0">
                <a:solidFill>
                  <a:schemeClr val="lt1"/>
                </a:solidFill>
              </a:rPr>
              <a:t>Time: How long it takes for an activity or task to be completed. </a:t>
            </a:r>
            <a:endParaRPr lang="en-US" sz="3600" dirty="0" smtClean="0">
              <a:solidFill>
                <a:schemeClr val="lt1"/>
              </a:solidFill>
            </a:endParaRPr>
          </a:p>
          <a:p>
            <a:pPr marL="800100" lvl="2" indent="0" rtl="0">
              <a:spcBef>
                <a:spcPts val="0"/>
              </a:spcBef>
              <a:buClr>
                <a:schemeClr val="lt1"/>
              </a:buClr>
              <a:buSzPct val="100000"/>
              <a:buNone/>
            </a:pPr>
            <a:endParaRPr lang="en-US" sz="3600" dirty="0">
              <a:solidFill>
                <a:schemeClr val="lt1"/>
              </a:solidFill>
            </a:endParaRPr>
          </a:p>
          <a:p>
            <a:pPr marL="800100" lvl="2" indent="0" rtl="0">
              <a:spcBef>
                <a:spcPts val="0"/>
              </a:spcBef>
              <a:buClr>
                <a:schemeClr val="lt1"/>
              </a:buClr>
              <a:buSzPct val="100000"/>
              <a:buNone/>
            </a:pPr>
            <a:r>
              <a:rPr lang="en-US" sz="3600" dirty="0" smtClean="0">
                <a:solidFill>
                  <a:schemeClr val="lt1"/>
                </a:solidFill>
              </a:rPr>
              <a:t>Work </a:t>
            </a:r>
            <a:r>
              <a:rPr lang="en-US" sz="3600" dirty="0">
                <a:solidFill>
                  <a:schemeClr val="lt1"/>
                </a:solidFill>
              </a:rPr>
              <a:t>Time: How long it takes you or others to do the </a:t>
            </a:r>
            <a:r>
              <a:rPr lang="en-US" sz="3600" dirty="0" smtClean="0">
                <a:solidFill>
                  <a:schemeClr val="lt1"/>
                </a:solidFill>
              </a:rPr>
              <a:t>activity or task.</a:t>
            </a:r>
          </a:p>
          <a:p>
            <a:pPr marL="914400" lvl="2" indent="0" rtl="0">
              <a:spcBef>
                <a:spcPts val="0"/>
              </a:spcBef>
              <a:buClr>
                <a:schemeClr val="dk1"/>
              </a:buClr>
              <a:buFont typeface="Arial"/>
              <a:buNone/>
            </a:pPr>
            <a:endParaRPr sz="1800" dirty="0">
              <a:solidFill>
                <a:schemeClr val="dk1"/>
              </a:solidFill>
            </a:endParaRPr>
          </a:p>
          <a:p>
            <a:pPr marL="0" lvl="0" indent="0" rtl="0">
              <a:spcBef>
                <a:spcPts val="0"/>
              </a:spcBef>
              <a:buNone/>
            </a:pPr>
            <a:endParaRPr sz="1800" dirty="0">
              <a:solidFill>
                <a:schemeClr val="dk1"/>
              </a:solidFill>
            </a:endParaRPr>
          </a:p>
          <a:p>
            <a:pPr lvl="0" rtl="0">
              <a:spcBef>
                <a:spcPts val="0"/>
              </a:spcBef>
              <a:buClr>
                <a:schemeClr val="dk1"/>
              </a:buClr>
              <a:buFont typeface="Arial"/>
              <a:buNone/>
            </a:pPr>
            <a:endParaRPr dirty="0">
              <a:solidFill>
                <a:schemeClr val="dk1"/>
              </a:solidFill>
            </a:endParaRPr>
          </a:p>
          <a:p>
            <a:pPr>
              <a:spcBef>
                <a:spcPts val="0"/>
              </a:spcBef>
              <a:buNone/>
            </a:pPr>
            <a:endParaRPr dirty="0"/>
          </a:p>
        </p:txBody>
      </p:sp>
      <p:sp>
        <p:nvSpPr>
          <p:cNvPr id="223" name="Shape 223"/>
          <p:cNvSpPr txBox="1">
            <a:spLocks noGrp="1"/>
          </p:cNvSpPr>
          <p:nvPr>
            <p:ph type="title"/>
          </p:nvPr>
        </p:nvSpPr>
        <p:spPr>
          <a:xfrm>
            <a:off x="457200" y="152400"/>
            <a:ext cx="8229600" cy="1219199"/>
          </a:xfrm>
          <a:prstGeom prst="rect">
            <a:avLst/>
          </a:prstGeom>
        </p:spPr>
        <p:txBody>
          <a:bodyPr lIns="91425" tIns="91425" rIns="91425" bIns="91425" anchor="b" anchorCtr="0">
            <a:normAutofit/>
          </a:bodyPr>
          <a:lstStyle/>
          <a:p>
            <a:pPr>
              <a:spcBef>
                <a:spcPts val="0"/>
              </a:spcBef>
              <a:buNone/>
            </a:pPr>
            <a:r>
              <a:rPr lang="en-US" sz="4800">
                <a:solidFill>
                  <a:schemeClr val="lt1"/>
                </a:solidFill>
              </a:rPr>
              <a:t>Estimate time</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body" idx="1"/>
          </p:nvPr>
        </p:nvSpPr>
        <p:spPr>
          <a:xfrm>
            <a:off x="457200" y="1524000"/>
            <a:ext cx="8229600" cy="4572000"/>
          </a:xfrm>
          <a:prstGeom prst="rect">
            <a:avLst/>
          </a:prstGeom>
          <a:noFill/>
          <a:ln>
            <a:noFill/>
          </a:ln>
        </p:spPr>
        <p:txBody>
          <a:bodyPr lIns="91425" tIns="45700" rIns="91425" bIns="45700" anchor="t" anchorCtr="0">
            <a:normAutofit/>
          </a:bodyPr>
          <a:lstStyle/>
          <a:p>
            <a:pPr marL="274320" marR="0" lvl="0" indent="-133985" algn="l" rtl="0">
              <a:spcBef>
                <a:spcPts val="0"/>
              </a:spcBef>
              <a:buClr>
                <a:schemeClr val="accent2"/>
              </a:buClr>
              <a:buFont typeface="Merriweather"/>
              <a:buNone/>
            </a:pPr>
            <a:r>
              <a:rPr lang="en-US" sz="2600" b="0" i="0" u="none" strike="noStrike" cap="none" baseline="0" dirty="0" smtClean="0">
                <a:solidFill>
                  <a:schemeClr val="lt1"/>
                </a:solidFill>
                <a:latin typeface="Merriweather"/>
                <a:ea typeface="Merriweather"/>
                <a:cs typeface="Merriweather"/>
                <a:sym typeface="Merriweather"/>
              </a:rPr>
              <a:t>Goal</a:t>
            </a:r>
            <a:r>
              <a:rPr lang="en-US" sz="2600" dirty="0" smtClean="0">
                <a:solidFill>
                  <a:schemeClr val="lt1"/>
                </a:solidFill>
                <a:latin typeface="Merriweather"/>
                <a:ea typeface="Merriweather"/>
                <a:cs typeface="Merriweather"/>
                <a:sym typeface="Merriweather"/>
              </a:rPr>
              <a:t>s are to understand how to identify milestones of deliverables, sequence activities and tasks, how tasks overlap and how to plan for overlaps, and sequential concurrent and elapsed time. </a:t>
            </a:r>
            <a:endParaRPr lang="en-US" sz="2600" dirty="0">
              <a:solidFill>
                <a:schemeClr val="lt1"/>
              </a:solidFill>
              <a:latin typeface="Merriweather"/>
              <a:ea typeface="Merriweather"/>
              <a:cs typeface="Merriweather"/>
              <a:sym typeface="Merriweather"/>
            </a:endParaRPr>
          </a:p>
          <a:p>
            <a:pPr marL="274320" marR="0" lvl="0" indent="-133985" algn="l" rtl="0">
              <a:spcBef>
                <a:spcPts val="0"/>
              </a:spcBef>
              <a:buClr>
                <a:schemeClr val="accent2"/>
              </a:buClr>
              <a:buFont typeface="Merriweather"/>
              <a:buNone/>
            </a:pPr>
            <a:endParaRPr lang="en-US" sz="2600" dirty="0">
              <a:solidFill>
                <a:schemeClr val="lt1"/>
              </a:solidFill>
              <a:latin typeface="Merriweather"/>
              <a:ea typeface="Merriweather"/>
              <a:cs typeface="Merriweather"/>
              <a:sym typeface="Merriweather"/>
            </a:endParaRPr>
          </a:p>
          <a:p>
            <a:pPr marL="274320" marR="0" lvl="0" indent="-133985" algn="l" rtl="0">
              <a:spcBef>
                <a:spcPts val="0"/>
              </a:spcBef>
              <a:buClr>
                <a:schemeClr val="accent2"/>
              </a:buClr>
              <a:buFont typeface="Merriweather"/>
              <a:buNone/>
            </a:pPr>
            <a:r>
              <a:rPr lang="en-US" sz="2600" dirty="0" smtClean="0">
                <a:solidFill>
                  <a:schemeClr val="lt1"/>
                </a:solidFill>
                <a:latin typeface="Merriweather"/>
                <a:ea typeface="Merriweather"/>
                <a:cs typeface="Merriweather"/>
                <a:sym typeface="Merriweather"/>
              </a:rPr>
              <a:t>Using the basic </a:t>
            </a:r>
            <a:r>
              <a:rPr lang="en-US" sz="2600" dirty="0" err="1" smtClean="0">
                <a:solidFill>
                  <a:schemeClr val="lt1"/>
                </a:solidFill>
                <a:latin typeface="Merriweather"/>
                <a:ea typeface="Merriweather"/>
                <a:cs typeface="Merriweather"/>
                <a:sym typeface="Merriweather"/>
              </a:rPr>
              <a:t>Gnatt</a:t>
            </a:r>
            <a:r>
              <a:rPr lang="en-US" sz="2600" dirty="0" smtClean="0">
                <a:solidFill>
                  <a:schemeClr val="lt1"/>
                </a:solidFill>
                <a:latin typeface="Merriweather"/>
                <a:ea typeface="Merriweather"/>
                <a:cs typeface="Merriweather"/>
                <a:sym typeface="Merriweather"/>
              </a:rPr>
              <a:t> chart in MS Excel: </a:t>
            </a:r>
          </a:p>
          <a:p>
            <a:pPr marL="654685" marR="0" lvl="0" indent="-514350" algn="l" rtl="0">
              <a:spcBef>
                <a:spcPts val="0"/>
              </a:spcBef>
              <a:buClr>
                <a:schemeClr val="accent2"/>
              </a:buClr>
              <a:buFont typeface="+mj-lt"/>
              <a:buAutoNum type="arabicPeriod"/>
            </a:pPr>
            <a:r>
              <a:rPr lang="en-US" sz="2600" dirty="0" smtClean="0">
                <a:solidFill>
                  <a:schemeClr val="lt1"/>
                </a:solidFill>
                <a:latin typeface="Merriweather"/>
                <a:ea typeface="Merriweather"/>
                <a:cs typeface="Merriweather"/>
                <a:sym typeface="Merriweather"/>
              </a:rPr>
              <a:t>Choose a project to map </a:t>
            </a:r>
          </a:p>
          <a:p>
            <a:pPr marL="1020445" lvl="1" indent="-514350">
              <a:spcBef>
                <a:spcPts val="0"/>
              </a:spcBef>
              <a:buClr>
                <a:schemeClr val="accent2"/>
              </a:buClr>
              <a:buFont typeface="+mj-lt"/>
              <a:buAutoNum type="arabicPeriod"/>
            </a:pPr>
            <a:r>
              <a:rPr lang="en-US" sz="2600" i="1" dirty="0" smtClean="0">
                <a:solidFill>
                  <a:schemeClr val="lt1"/>
                </a:solidFill>
                <a:latin typeface="Merriweather"/>
                <a:ea typeface="Merriweather"/>
                <a:cs typeface="Merriweather"/>
                <a:sym typeface="Merriweather"/>
              </a:rPr>
              <a:t>Can be the one you mapped or a project you are currently working on anywhere in your life</a:t>
            </a:r>
          </a:p>
        </p:txBody>
      </p:sp>
      <p:sp>
        <p:nvSpPr>
          <p:cNvPr id="229" name="Shape 229"/>
          <p:cNvSpPr txBox="1">
            <a:spLocks noGrp="1"/>
          </p:cNvSpPr>
          <p:nvPr>
            <p:ph type="title"/>
          </p:nvPr>
        </p:nvSpPr>
        <p:spPr>
          <a:xfrm>
            <a:off x="457200" y="152400"/>
            <a:ext cx="8229600" cy="12191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0" i="0" u="none" strike="noStrike" cap="none" baseline="0" dirty="0" smtClean="0">
                <a:solidFill>
                  <a:srgbClr val="F9F9F9"/>
                </a:solidFill>
                <a:latin typeface="Merriweather"/>
                <a:ea typeface="Merriweather"/>
                <a:cs typeface="Merriweather"/>
                <a:sym typeface="Merriweather"/>
              </a:rPr>
              <a:t>Practice </a:t>
            </a:r>
            <a:endParaRPr lang="en-US" sz="4200" b="0" i="0" u="none" strike="noStrike" cap="none" baseline="0" dirty="0">
              <a:solidFill>
                <a:srgbClr val="F9F9F9"/>
              </a:solidFill>
              <a:latin typeface="Merriweather"/>
              <a:ea typeface="Merriweather"/>
              <a:cs typeface="Merriweather"/>
              <a:sym typeface="Merriweather"/>
            </a:endParaRP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body" idx="1"/>
          </p:nvPr>
        </p:nvSpPr>
        <p:spPr>
          <a:xfrm>
            <a:off x="457200" y="1524000"/>
            <a:ext cx="8229600" cy="4572000"/>
          </a:xfrm>
          <a:prstGeom prst="rect">
            <a:avLst/>
          </a:prstGeom>
        </p:spPr>
        <p:txBody>
          <a:bodyPr lIns="91425" tIns="91425" rIns="91425" bIns="91425" anchor="t" anchorCtr="0">
            <a:normAutofit/>
          </a:bodyPr>
          <a:lstStyle/>
          <a:p>
            <a:pPr marL="434341" lvl="1" indent="0">
              <a:spcBef>
                <a:spcPts val="0"/>
              </a:spcBef>
              <a:buClr>
                <a:schemeClr val="lt1"/>
              </a:buClr>
              <a:buSzPct val="100000"/>
              <a:buNone/>
            </a:pPr>
            <a:r>
              <a:rPr lang="en-US" sz="2400" dirty="0">
                <a:solidFill>
                  <a:schemeClr val="accent2">
                    <a:lumMod val="60000"/>
                    <a:lumOff val="40000"/>
                  </a:schemeClr>
                </a:solidFill>
              </a:rPr>
              <a:t>Elapsed Time</a:t>
            </a:r>
            <a:r>
              <a:rPr lang="en-US" sz="2400" dirty="0">
                <a:solidFill>
                  <a:schemeClr val="accent2">
                    <a:lumMod val="50000"/>
                  </a:schemeClr>
                </a:solidFill>
              </a:rPr>
              <a:t>:</a:t>
            </a:r>
            <a:r>
              <a:rPr lang="en-US" sz="2400" dirty="0">
                <a:solidFill>
                  <a:srgbClr val="FF0000"/>
                </a:solidFill>
              </a:rPr>
              <a:t> </a:t>
            </a:r>
            <a:r>
              <a:rPr lang="en-US" sz="2400" dirty="0">
                <a:solidFill>
                  <a:schemeClr val="lt1"/>
                </a:solidFill>
              </a:rPr>
              <a:t>How long it takes for an activity or task to be completed. </a:t>
            </a:r>
            <a:endParaRPr lang="en-US" sz="2400" dirty="0" smtClean="0">
              <a:solidFill>
                <a:schemeClr val="lt1"/>
              </a:solidFill>
            </a:endParaRPr>
          </a:p>
          <a:p>
            <a:pPr marL="434341" lvl="1" indent="0">
              <a:spcBef>
                <a:spcPts val="0"/>
              </a:spcBef>
              <a:buClr>
                <a:schemeClr val="lt1"/>
              </a:buClr>
              <a:buSzPct val="100000"/>
              <a:buNone/>
            </a:pPr>
            <a:r>
              <a:rPr lang="en-US" sz="2400" dirty="0" smtClean="0">
                <a:solidFill>
                  <a:schemeClr val="accent2">
                    <a:lumMod val="60000"/>
                    <a:lumOff val="40000"/>
                  </a:schemeClr>
                </a:solidFill>
              </a:rPr>
              <a:t>Work </a:t>
            </a:r>
            <a:r>
              <a:rPr lang="en-US" sz="2400" dirty="0">
                <a:solidFill>
                  <a:schemeClr val="accent2">
                    <a:lumMod val="60000"/>
                    <a:lumOff val="40000"/>
                  </a:schemeClr>
                </a:solidFill>
              </a:rPr>
              <a:t>Time: </a:t>
            </a:r>
            <a:r>
              <a:rPr lang="en-US" sz="2400" dirty="0">
                <a:solidFill>
                  <a:schemeClr val="lt1"/>
                </a:solidFill>
              </a:rPr>
              <a:t>How long it takes you or others to do the activity or task</a:t>
            </a:r>
            <a:r>
              <a:rPr lang="en-US" sz="2400" dirty="0" smtClean="0">
                <a:solidFill>
                  <a:schemeClr val="lt1"/>
                </a:solidFill>
              </a:rPr>
              <a:t>.</a:t>
            </a:r>
          </a:p>
          <a:p>
            <a:pPr marL="434341" lvl="1" indent="0">
              <a:spcBef>
                <a:spcPts val="0"/>
              </a:spcBef>
              <a:buClr>
                <a:schemeClr val="lt1"/>
              </a:buClr>
              <a:buSzPct val="100000"/>
              <a:buNone/>
            </a:pPr>
            <a:endParaRPr lang="en-US" sz="2400" dirty="0">
              <a:solidFill>
                <a:schemeClr val="lt1"/>
              </a:solidFill>
            </a:endParaRPr>
          </a:p>
          <a:p>
            <a:pPr marL="434341" lvl="1" indent="0">
              <a:spcBef>
                <a:spcPts val="0"/>
              </a:spcBef>
              <a:buClr>
                <a:schemeClr val="lt1"/>
              </a:buClr>
              <a:buSzPct val="100000"/>
              <a:buNone/>
            </a:pPr>
            <a:r>
              <a:rPr lang="en-US" sz="2400" dirty="0">
                <a:solidFill>
                  <a:schemeClr val="accent2">
                    <a:lumMod val="60000"/>
                    <a:lumOff val="40000"/>
                  </a:schemeClr>
                </a:solidFill>
              </a:rPr>
              <a:t>Dependencies: </a:t>
            </a:r>
            <a:r>
              <a:rPr lang="en-US" sz="2400" dirty="0">
                <a:solidFill>
                  <a:schemeClr val="lt1"/>
                </a:solidFill>
              </a:rPr>
              <a:t>Something that cannot be done until something else is done before it. </a:t>
            </a:r>
            <a:endParaRPr lang="en-US" sz="2400" dirty="0" smtClean="0">
              <a:solidFill>
                <a:schemeClr val="lt1"/>
              </a:solidFill>
            </a:endParaRPr>
          </a:p>
          <a:p>
            <a:pPr marL="434341" lvl="1" indent="0">
              <a:spcBef>
                <a:spcPts val="0"/>
              </a:spcBef>
              <a:buClr>
                <a:schemeClr val="lt1"/>
              </a:buClr>
              <a:buSzPct val="100000"/>
              <a:buNone/>
            </a:pPr>
            <a:endParaRPr lang="en-US" sz="2400" dirty="0" smtClean="0">
              <a:solidFill>
                <a:schemeClr val="lt1"/>
              </a:solidFill>
            </a:endParaRPr>
          </a:p>
          <a:p>
            <a:pPr marL="434341" lvl="1" indent="0">
              <a:spcBef>
                <a:spcPts val="0"/>
              </a:spcBef>
              <a:buClr>
                <a:schemeClr val="lt1"/>
              </a:buClr>
              <a:buSzPct val="100000"/>
              <a:buNone/>
            </a:pPr>
            <a:r>
              <a:rPr lang="en-US" sz="2400" dirty="0" smtClean="0">
                <a:solidFill>
                  <a:schemeClr val="accent2">
                    <a:lumMod val="60000"/>
                    <a:lumOff val="40000"/>
                  </a:schemeClr>
                </a:solidFill>
              </a:rPr>
              <a:t>Sequential order</a:t>
            </a:r>
            <a:r>
              <a:rPr lang="en-US" sz="2400" dirty="0" smtClean="0">
                <a:solidFill>
                  <a:schemeClr val="lt1"/>
                </a:solidFill>
              </a:rPr>
              <a:t>: Following a logical order or sequence</a:t>
            </a:r>
          </a:p>
          <a:p>
            <a:pPr marL="434341" lvl="1" indent="0">
              <a:spcBef>
                <a:spcPts val="0"/>
              </a:spcBef>
              <a:buClr>
                <a:schemeClr val="lt1"/>
              </a:buClr>
              <a:buSzPct val="100000"/>
              <a:buNone/>
            </a:pPr>
            <a:r>
              <a:rPr lang="en-US" sz="2400" dirty="0" smtClean="0">
                <a:solidFill>
                  <a:schemeClr val="accent2">
                    <a:lumMod val="60000"/>
                    <a:lumOff val="40000"/>
                  </a:schemeClr>
                </a:solidFill>
              </a:rPr>
              <a:t>Concurrent order: </a:t>
            </a:r>
            <a:r>
              <a:rPr lang="en-US" sz="2400" dirty="0" smtClean="0">
                <a:solidFill>
                  <a:schemeClr val="lt1"/>
                </a:solidFill>
              </a:rPr>
              <a:t>happening at the same time</a:t>
            </a:r>
          </a:p>
          <a:p>
            <a:pPr marL="434341" lvl="1" indent="0">
              <a:spcBef>
                <a:spcPts val="0"/>
              </a:spcBef>
              <a:buClr>
                <a:schemeClr val="lt1"/>
              </a:buClr>
              <a:buSzPct val="100000"/>
              <a:buNone/>
            </a:pPr>
            <a:endParaRPr lang="en-US" sz="1200" dirty="0">
              <a:solidFill>
                <a:schemeClr val="dk1"/>
              </a:solidFill>
            </a:endParaRPr>
          </a:p>
          <a:p>
            <a:pPr>
              <a:spcBef>
                <a:spcPts val="0"/>
              </a:spcBef>
              <a:buNone/>
            </a:pPr>
            <a:endParaRPr dirty="0"/>
          </a:p>
        </p:txBody>
      </p:sp>
      <p:sp>
        <p:nvSpPr>
          <p:cNvPr id="235" name="Shape 235"/>
          <p:cNvSpPr txBox="1">
            <a:spLocks noGrp="1"/>
          </p:cNvSpPr>
          <p:nvPr>
            <p:ph type="title"/>
          </p:nvPr>
        </p:nvSpPr>
        <p:spPr>
          <a:xfrm>
            <a:off x="457200" y="152400"/>
            <a:ext cx="8229600" cy="1219199"/>
          </a:xfrm>
          <a:prstGeom prst="rect">
            <a:avLst/>
          </a:prstGeom>
        </p:spPr>
        <p:txBody>
          <a:bodyPr lIns="91425" tIns="91425" rIns="91425" bIns="91425" anchor="b" anchorCtr="0">
            <a:normAutofit/>
          </a:bodyPr>
          <a:lstStyle/>
          <a:p>
            <a:pPr>
              <a:spcBef>
                <a:spcPts val="0"/>
              </a:spcBef>
              <a:buNone/>
            </a:pPr>
            <a:r>
              <a:rPr lang="en-US" sz="3600" dirty="0" smtClean="0">
                <a:solidFill>
                  <a:schemeClr val="lt1"/>
                </a:solidFill>
              </a:rPr>
              <a:t>Practice help</a:t>
            </a:r>
            <a:endParaRPr lang="en-US" sz="3600" dirty="0">
              <a:solidFill>
                <a:schemeClr val="lt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0" y="229134"/>
            <a:ext cx="2988458" cy="1128828"/>
          </a:xfrm>
          <a:prstGeom prst="rect">
            <a:avLst/>
          </a:prstGeom>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685800" y="3505200"/>
            <a:ext cx="7924799" cy="13715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800" b="0" i="0" u="none" strike="noStrike" cap="none" baseline="0">
                <a:solidFill>
                  <a:srgbClr val="F9F9F9"/>
                </a:solidFill>
                <a:latin typeface="Merriweather"/>
                <a:ea typeface="Merriweather"/>
                <a:cs typeface="Merriweather"/>
                <a:sym typeface="Merriweather"/>
              </a:rPr>
              <a:t>Resource and Acquisition</a:t>
            </a:r>
          </a:p>
        </p:txBody>
      </p:sp>
      <p:sp>
        <p:nvSpPr>
          <p:cNvPr id="241" name="Shape 241"/>
          <p:cNvSpPr txBox="1">
            <a:spLocks noGrp="1"/>
          </p:cNvSpPr>
          <p:nvPr>
            <p:ph type="body" idx="1"/>
          </p:nvPr>
        </p:nvSpPr>
        <p:spPr>
          <a:xfrm>
            <a:off x="685800" y="4958864"/>
            <a:ext cx="7924799" cy="984736"/>
          </a:xfrm>
          <a:prstGeom prst="rect">
            <a:avLst/>
          </a:prstGeom>
          <a:noFill/>
          <a:ln>
            <a:noFill/>
          </a:ln>
        </p:spPr>
        <p:txBody>
          <a:bodyPr lIns="91425" tIns="45700" rIns="91425" bIns="45700" anchor="t" anchorCtr="0">
            <a:normAutofit/>
          </a:bodyPr>
          <a:lstStyle/>
          <a:p>
            <a:pPr marL="0" marR="0" lvl="0" indent="0" algn="l" rtl="0">
              <a:spcBef>
                <a:spcPts val="0"/>
              </a:spcBef>
              <a:buClr>
                <a:schemeClr val="accent2"/>
              </a:buClr>
              <a:buFont typeface="Merriweather"/>
              <a:buNone/>
            </a:pPr>
            <a:endParaRPr sz="2000" b="0" i="0" u="none" strike="noStrike" cap="none" baseline="0">
              <a:solidFill>
                <a:schemeClr val="lt2"/>
              </a:solidFill>
              <a:latin typeface="Merriweather"/>
              <a:ea typeface="Merriweather"/>
              <a:cs typeface="Merriweather"/>
              <a:sym typeface="Merriweather"/>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62960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685800" y="3505200"/>
            <a:ext cx="7924799" cy="13715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800" b="0" i="0" u="none" strike="noStrike" cap="none" baseline="0">
                <a:solidFill>
                  <a:srgbClr val="F9F9F9"/>
                </a:solidFill>
                <a:latin typeface="Merriweather"/>
                <a:ea typeface="Merriweather"/>
                <a:cs typeface="Merriweather"/>
                <a:sym typeface="Merriweather"/>
              </a:rPr>
              <a:t>Risk Management </a:t>
            </a:r>
          </a:p>
        </p:txBody>
      </p:sp>
      <p:sp>
        <p:nvSpPr>
          <p:cNvPr id="247" name="Shape 247"/>
          <p:cNvSpPr txBox="1">
            <a:spLocks noGrp="1"/>
          </p:cNvSpPr>
          <p:nvPr>
            <p:ph type="body" idx="1"/>
          </p:nvPr>
        </p:nvSpPr>
        <p:spPr>
          <a:xfrm>
            <a:off x="685800" y="4958864"/>
            <a:ext cx="7924799" cy="984736"/>
          </a:xfrm>
          <a:prstGeom prst="rect">
            <a:avLst/>
          </a:prstGeom>
          <a:noFill/>
          <a:ln>
            <a:noFill/>
          </a:ln>
        </p:spPr>
        <p:txBody>
          <a:bodyPr lIns="91425" tIns="45700" rIns="91425" bIns="45700" anchor="t" anchorCtr="0">
            <a:normAutofit/>
          </a:bodyPr>
          <a:lstStyle/>
          <a:p>
            <a:pPr marL="0" marR="0" lvl="0" indent="0" algn="l" rtl="0">
              <a:spcBef>
                <a:spcPts val="0"/>
              </a:spcBef>
              <a:buClr>
                <a:schemeClr val="accent2"/>
              </a:buClr>
              <a:buFont typeface="Merriweather"/>
              <a:buNone/>
            </a:pPr>
            <a:endParaRPr sz="2000" b="0" i="0" u="none" strike="noStrike" cap="none" baseline="0">
              <a:solidFill>
                <a:schemeClr val="lt2"/>
              </a:solidFill>
              <a:latin typeface="Merriweather"/>
              <a:ea typeface="Merriweather"/>
              <a:cs typeface="Merriweather"/>
              <a:sym typeface="Merriweathe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105" name="Shape 105"/>
          <p:cNvPicPr preferRelativeResize="0">
            <a:picLocks noGrp="1"/>
          </p:cNvPicPr>
          <p:nvPr>
            <p:ph type="body" idx="1"/>
          </p:nvPr>
        </p:nvPicPr>
        <p:blipFill rotWithShape="1">
          <a:blip r:embed="rId3">
            <a:alphaModFix/>
          </a:blip>
          <a:srcRect/>
          <a:stretch/>
        </p:blipFill>
        <p:spPr>
          <a:xfrm>
            <a:off x="1905000" y="609600"/>
            <a:ext cx="5148491" cy="5521570"/>
          </a:xfrm>
          <a:prstGeom prst="rect">
            <a:avLst/>
          </a:prstGeom>
          <a:noFill/>
          <a:ln>
            <a:noFill/>
          </a:ln>
        </p:spPr>
      </p:pic>
      <p:sp>
        <p:nvSpPr>
          <p:cNvPr id="106" name="Shape 106"/>
          <p:cNvSpPr/>
          <p:nvPr/>
        </p:nvSpPr>
        <p:spPr>
          <a:xfrm rot="1646139">
            <a:off x="5652397" y="718916"/>
            <a:ext cx="3320005" cy="1171520"/>
          </a:xfrm>
          <a:prstGeom prst="rect">
            <a:avLst/>
          </a:prstGeom>
          <a:noFill/>
          <a:ln>
            <a:noFill/>
          </a:ln>
        </p:spPr>
        <p:txBody>
          <a:bodyPr lIns="91425" tIns="45700" rIns="91425" bIns="45700" anchor="t" anchorCtr="0">
            <a:normAutofit/>
          </a:bodyPr>
          <a:lstStyle/>
          <a:p>
            <a:pPr marL="0" marR="0" lvl="0" indent="0" algn="ctr" rtl="0">
              <a:spcBef>
                <a:spcPts val="0"/>
              </a:spcBef>
              <a:buSzPct val="25000"/>
              <a:buNone/>
            </a:pPr>
            <a:r>
              <a:rPr lang="en-US" sz="5400" b="1" i="0" u="none" strike="noStrike" cap="none" baseline="0">
                <a:solidFill>
                  <a:srgbClr val="793048"/>
                </a:solidFill>
                <a:latin typeface="Merriweather"/>
                <a:ea typeface="Merriweather"/>
                <a:cs typeface="Merriweather"/>
                <a:sym typeface="Merriweather"/>
              </a:rPr>
              <a:t>REVIEW</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title"/>
          </p:nvPr>
        </p:nvSpPr>
        <p:spPr>
          <a:xfrm>
            <a:off x="685800" y="3505200"/>
            <a:ext cx="7924799" cy="13715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800" b="0" i="0" u="none" strike="noStrike" cap="none" baseline="0">
                <a:solidFill>
                  <a:srgbClr val="F9F9F9"/>
                </a:solidFill>
                <a:latin typeface="Merriweather"/>
                <a:ea typeface="Merriweather"/>
                <a:cs typeface="Merriweather"/>
                <a:sym typeface="Merriweather"/>
              </a:rPr>
              <a:t>Monitoring and Controlling</a:t>
            </a:r>
          </a:p>
        </p:txBody>
      </p:sp>
      <p:sp>
        <p:nvSpPr>
          <p:cNvPr id="253" name="Shape 253"/>
          <p:cNvSpPr txBox="1">
            <a:spLocks noGrp="1"/>
          </p:cNvSpPr>
          <p:nvPr>
            <p:ph type="body" idx="1"/>
          </p:nvPr>
        </p:nvSpPr>
        <p:spPr>
          <a:xfrm>
            <a:off x="685800" y="4958864"/>
            <a:ext cx="7924799" cy="984736"/>
          </a:xfrm>
          <a:prstGeom prst="rect">
            <a:avLst/>
          </a:prstGeom>
          <a:noFill/>
          <a:ln>
            <a:noFill/>
          </a:ln>
        </p:spPr>
        <p:txBody>
          <a:bodyPr lIns="91425" tIns="45700" rIns="91425" bIns="45700" anchor="t" anchorCtr="0">
            <a:normAutofit/>
          </a:bodyPr>
          <a:lstStyle/>
          <a:p>
            <a:pPr marL="0" marR="0" lvl="0" indent="0" algn="l" rtl="0">
              <a:spcBef>
                <a:spcPts val="0"/>
              </a:spcBef>
              <a:buClr>
                <a:schemeClr val="accent2"/>
              </a:buClr>
              <a:buFont typeface="Merriweather"/>
              <a:buNone/>
            </a:pPr>
            <a:endParaRPr sz="2000" b="0" i="0" u="none" strike="noStrike" cap="none" baseline="0">
              <a:solidFill>
                <a:schemeClr val="lt2"/>
              </a:solidFill>
              <a:latin typeface="Merriweather"/>
              <a:ea typeface="Merriweather"/>
              <a:cs typeface="Merriweather"/>
              <a:sym typeface="Merriweather"/>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1066800" y="1676400"/>
            <a:ext cx="7772400" cy="3581399"/>
          </a:xfrm>
          <a:prstGeom prst="rect">
            <a:avLst/>
          </a:prstGeom>
          <a:noFill/>
          <a:ln>
            <a:noFill/>
          </a:ln>
        </p:spPr>
        <p:txBody>
          <a:bodyPr lIns="91425" tIns="45700" rIns="91425" bIns="45700" anchor="t" anchorCtr="0">
            <a:normAutofit/>
          </a:bodyPr>
          <a:lstStyle/>
          <a:p>
            <a:pPr marL="274320" marR="0" lvl="0" indent="-274320" algn="l" rtl="0">
              <a:lnSpc>
                <a:spcPct val="90000"/>
              </a:lnSpc>
              <a:spcBef>
                <a:spcPts val="0"/>
              </a:spcBef>
              <a:buClr>
                <a:schemeClr val="accent2"/>
              </a:buClr>
              <a:buSzPct val="85000"/>
              <a:buFont typeface="Merriweather"/>
              <a:buChar char="●"/>
            </a:pPr>
            <a:r>
              <a:rPr lang="en-US" sz="3600" b="0" i="0" u="none" strike="noStrike" cap="none" baseline="0">
                <a:solidFill>
                  <a:schemeClr val="lt1"/>
                </a:solidFill>
                <a:latin typeface="Merriweather"/>
                <a:ea typeface="Merriweather"/>
                <a:cs typeface="Merriweather"/>
                <a:sym typeface="Merriweather"/>
              </a:rPr>
              <a:t>Begin a project</a:t>
            </a:r>
          </a:p>
          <a:p>
            <a:pPr marL="274320" marR="0" lvl="0" indent="-274320" algn="l" rtl="0">
              <a:lnSpc>
                <a:spcPct val="90000"/>
              </a:lnSpc>
              <a:spcBef>
                <a:spcPts val="600"/>
              </a:spcBef>
              <a:buClr>
                <a:schemeClr val="accent2"/>
              </a:buClr>
              <a:buSzPct val="85000"/>
              <a:buFont typeface="Merriweather"/>
              <a:buChar char="●"/>
            </a:pPr>
            <a:r>
              <a:rPr lang="en-US" sz="3600" b="0" i="0" u="none" strike="noStrike" cap="none" baseline="0">
                <a:solidFill>
                  <a:schemeClr val="lt1"/>
                </a:solidFill>
                <a:latin typeface="Merriweather"/>
                <a:ea typeface="Merriweather"/>
                <a:cs typeface="Merriweather"/>
                <a:sym typeface="Merriweather"/>
              </a:rPr>
              <a:t>Identify goals</a:t>
            </a:r>
          </a:p>
          <a:p>
            <a:pPr marL="274320" marR="0" lvl="0" indent="-274320" algn="l" rtl="0">
              <a:lnSpc>
                <a:spcPct val="90000"/>
              </a:lnSpc>
              <a:spcBef>
                <a:spcPts val="600"/>
              </a:spcBef>
              <a:buClr>
                <a:schemeClr val="accent2"/>
              </a:buClr>
              <a:buSzPct val="85000"/>
              <a:buFont typeface="Merriweather"/>
              <a:buChar char="●"/>
            </a:pPr>
            <a:r>
              <a:rPr lang="en-US" sz="3600" b="0" i="0" u="none" strike="noStrike" cap="none" baseline="0">
                <a:solidFill>
                  <a:schemeClr val="lt1"/>
                </a:solidFill>
                <a:latin typeface="Merriweather"/>
                <a:ea typeface="Merriweather"/>
                <a:cs typeface="Merriweather"/>
                <a:sym typeface="Merriweather"/>
              </a:rPr>
              <a:t>Determine resources, constraints, assumptions , and scope</a:t>
            </a:r>
          </a:p>
          <a:p>
            <a:pPr marL="274320" marR="0" lvl="0" indent="-274320" algn="l" rtl="0">
              <a:lnSpc>
                <a:spcPct val="90000"/>
              </a:lnSpc>
              <a:spcBef>
                <a:spcPts val="600"/>
              </a:spcBef>
              <a:buClr>
                <a:schemeClr val="accent2"/>
              </a:buClr>
              <a:buSzPct val="85000"/>
              <a:buFont typeface="Merriweather"/>
              <a:buChar char="●"/>
            </a:pPr>
            <a:r>
              <a:rPr lang="en-US" sz="3600" b="0" i="0" u="none" strike="noStrike" cap="none" baseline="0">
                <a:solidFill>
                  <a:schemeClr val="lt1"/>
                </a:solidFill>
                <a:latin typeface="Merriweather"/>
                <a:ea typeface="Merriweather"/>
                <a:cs typeface="Merriweather"/>
                <a:sym typeface="Merriweather"/>
              </a:rPr>
              <a:t>Determine deliverables</a:t>
            </a:r>
          </a:p>
          <a:p>
            <a:pPr marL="274320" marR="0" lvl="0" indent="-274320" algn="l" rtl="0">
              <a:lnSpc>
                <a:spcPct val="90000"/>
              </a:lnSpc>
              <a:spcBef>
                <a:spcPts val="600"/>
              </a:spcBef>
              <a:buClr>
                <a:schemeClr val="accent2"/>
              </a:buClr>
              <a:buSzPct val="85000"/>
              <a:buFont typeface="Merriweather"/>
              <a:buChar char="●"/>
            </a:pPr>
            <a:r>
              <a:rPr lang="en-US" sz="3600" b="0" i="0" u="none" strike="noStrike" cap="none" baseline="0">
                <a:solidFill>
                  <a:schemeClr val="lt1"/>
                </a:solidFill>
                <a:latin typeface="Merriweather"/>
                <a:ea typeface="Merriweather"/>
                <a:cs typeface="Merriweather"/>
                <a:sym typeface="Merriweather"/>
              </a:rPr>
              <a:t>Determine stakeholders</a:t>
            </a:r>
          </a:p>
          <a:p>
            <a:pPr marL="274320" marR="0" lvl="0" indent="-144510" algn="l" rtl="0">
              <a:lnSpc>
                <a:spcPct val="90000"/>
              </a:lnSpc>
              <a:spcBef>
                <a:spcPts val="600"/>
              </a:spcBef>
              <a:buClr>
                <a:schemeClr val="accent2"/>
              </a:buClr>
              <a:buFont typeface="Merriweather"/>
              <a:buNone/>
            </a:pPr>
            <a:endParaRPr sz="2400" b="0" i="0" u="none" strike="noStrike" cap="none" baseline="0">
              <a:solidFill>
                <a:schemeClr val="lt1"/>
              </a:solidFill>
              <a:latin typeface="Merriweather"/>
              <a:ea typeface="Merriweather"/>
              <a:cs typeface="Merriweather"/>
              <a:sym typeface="Merriweather"/>
            </a:endParaRPr>
          </a:p>
        </p:txBody>
      </p:sp>
      <p:sp>
        <p:nvSpPr>
          <p:cNvPr id="112" name="Shape 112"/>
          <p:cNvSpPr txBox="1">
            <a:spLocks noGrp="1"/>
          </p:cNvSpPr>
          <p:nvPr>
            <p:ph type="title"/>
          </p:nvPr>
        </p:nvSpPr>
        <p:spPr>
          <a:xfrm>
            <a:off x="457200" y="152400"/>
            <a:ext cx="8229600" cy="12191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0" i="0" u="none" strike="noStrike" cap="none" baseline="0">
                <a:solidFill>
                  <a:srgbClr val="F9F9F9"/>
                </a:solidFill>
                <a:latin typeface="Merriweather"/>
                <a:ea typeface="Merriweather"/>
                <a:cs typeface="Merriweather"/>
                <a:sym typeface="Merriweather"/>
              </a:rPr>
              <a:t>Initiation -  DEFINING! </a:t>
            </a:r>
          </a:p>
        </p:txBody>
      </p:sp>
      <p:sp>
        <p:nvSpPr>
          <p:cNvPr id="113" name="Shape 113"/>
          <p:cNvSpPr txBox="1"/>
          <p:nvPr/>
        </p:nvSpPr>
        <p:spPr>
          <a:xfrm>
            <a:off x="671435" y="5890925"/>
            <a:ext cx="8839199" cy="861899"/>
          </a:xfrm>
          <a:prstGeom prst="rect">
            <a:avLst/>
          </a:prstGeom>
          <a:noFill/>
          <a:ln>
            <a:noFill/>
          </a:ln>
        </p:spPr>
        <p:txBody>
          <a:bodyPr lIns="91425" tIns="45700" rIns="91425" bIns="45700" anchor="t" anchorCtr="0">
            <a:normAutofit/>
          </a:bodyPr>
          <a:lstStyle/>
          <a:p>
            <a:pPr marL="0" marR="0" lvl="0" indent="0" algn="l" rtl="0">
              <a:spcBef>
                <a:spcPts val="0"/>
              </a:spcBef>
              <a:buSzPct val="25000"/>
              <a:buNone/>
            </a:pPr>
            <a:r>
              <a:rPr lang="en-US" sz="1800" b="0" i="0" u="none" strike="noStrike" cap="none" baseline="0">
                <a:solidFill>
                  <a:srgbClr val="FFC000"/>
                </a:solidFill>
                <a:latin typeface="Merriweather"/>
                <a:ea typeface="Merriweather"/>
                <a:cs typeface="Merriweather"/>
                <a:sym typeface="Merriweather"/>
              </a:rPr>
              <a:t>These are your goals during the planning phase.</a:t>
            </a:r>
            <a:r>
              <a:rPr lang="en-US" sz="3200" b="0" i="0" u="none" strike="noStrike" cap="none" baseline="0">
                <a:solidFill>
                  <a:srgbClr val="FFC000"/>
                </a:solidFill>
                <a:latin typeface="Merriweather"/>
                <a:ea typeface="Merriweather"/>
                <a:cs typeface="Merriweather"/>
                <a:sym typeface="Merriweather"/>
              </a:rPr>
              <a:t> </a:t>
            </a:r>
          </a:p>
          <a:p>
            <a:pPr marL="0" marR="0" lvl="0" indent="0" algn="l" rtl="0">
              <a:spcBef>
                <a:spcPts val="0"/>
              </a:spcBef>
              <a:buNone/>
            </a:pPr>
            <a:endParaRPr sz="1800" b="0" i="0" u="none" strike="noStrike" cap="none" baseline="0">
              <a:solidFill>
                <a:schemeClr val="lt1"/>
              </a:solidFill>
              <a:latin typeface="Merriweather"/>
              <a:ea typeface="Merriweather"/>
              <a:cs typeface="Merriweather"/>
              <a:sym typeface="Merriweather"/>
            </a:endParaRPr>
          </a:p>
        </p:txBody>
      </p:sp>
      <p:sp>
        <p:nvSpPr>
          <p:cNvPr id="114" name="Shape 114"/>
          <p:cNvSpPr/>
          <p:nvPr/>
        </p:nvSpPr>
        <p:spPr>
          <a:xfrm rot="1646038">
            <a:off x="5382055" y="652842"/>
            <a:ext cx="3574139" cy="1303421"/>
          </a:xfrm>
          <a:prstGeom prst="rect">
            <a:avLst/>
          </a:prstGeom>
          <a:noFill/>
          <a:ln>
            <a:noFill/>
          </a:ln>
        </p:spPr>
        <p:txBody>
          <a:bodyPr lIns="91425" tIns="45700" rIns="91425" bIns="45700" anchor="t" anchorCtr="0">
            <a:normAutofit/>
          </a:bodyPr>
          <a:lstStyle/>
          <a:p>
            <a:pPr marL="0" marR="0" lvl="0" indent="0" algn="ctr" rtl="0">
              <a:spcBef>
                <a:spcPts val="0"/>
              </a:spcBef>
              <a:buSzPct val="25000"/>
              <a:buNone/>
            </a:pPr>
            <a:r>
              <a:rPr lang="en-US" sz="5400" b="1" i="0" u="none" strike="noStrike" cap="none" baseline="0">
                <a:solidFill>
                  <a:srgbClr val="793048"/>
                </a:solidFill>
                <a:latin typeface="Merriweather"/>
                <a:ea typeface="Merriweather"/>
                <a:cs typeface="Merriweather"/>
                <a:sym typeface="Merriweather"/>
              </a:rPr>
              <a:t>REVIEW</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457200" y="1524000"/>
            <a:ext cx="8229600" cy="4572000"/>
          </a:xfrm>
          <a:prstGeom prst="rect">
            <a:avLst/>
          </a:prstGeom>
          <a:noFill/>
          <a:ln>
            <a:noFill/>
          </a:ln>
        </p:spPr>
        <p:txBody>
          <a:bodyPr lIns="91425" tIns="45700" rIns="91425" bIns="45700" anchor="t" anchorCtr="0">
            <a:normAutofit/>
          </a:bodyPr>
          <a:lstStyle/>
          <a:p>
            <a:pPr marL="274320" marR="0" lvl="0" indent="-274320" algn="l" rtl="0">
              <a:spcBef>
                <a:spcPts val="0"/>
              </a:spcBef>
              <a:buClr>
                <a:schemeClr val="accent2"/>
              </a:buClr>
              <a:buSzPct val="85000"/>
              <a:buFont typeface="Merriweather"/>
              <a:buChar char="●"/>
            </a:pPr>
            <a:r>
              <a:rPr lang="en-US" sz="2600" b="0" i="0" u="none" strike="noStrike" cap="none" baseline="0">
                <a:solidFill>
                  <a:schemeClr val="lt1"/>
                </a:solidFill>
                <a:latin typeface="Merriweather"/>
                <a:ea typeface="Merriweather"/>
                <a:cs typeface="Merriweather"/>
                <a:sym typeface="Merriweather"/>
              </a:rPr>
              <a:t>What do you think will happen in the during the </a:t>
            </a:r>
            <a:r>
              <a:rPr lang="en-US" sz="2600" b="0" i="1" u="none" strike="noStrike" cap="none" baseline="0">
                <a:solidFill>
                  <a:srgbClr val="FFC000"/>
                </a:solidFill>
                <a:latin typeface="Merriweather"/>
                <a:ea typeface="Merriweather"/>
                <a:cs typeface="Merriweather"/>
                <a:sym typeface="Merriweather"/>
              </a:rPr>
              <a:t>planning phase</a:t>
            </a:r>
            <a:r>
              <a:rPr lang="en-US" sz="2600" b="0" i="0" u="none" strike="noStrike" cap="none" baseline="0">
                <a:solidFill>
                  <a:schemeClr val="lt1"/>
                </a:solidFill>
                <a:latin typeface="Merriweather"/>
                <a:ea typeface="Merriweather"/>
                <a:cs typeface="Merriweather"/>
                <a:sym typeface="Merriweather"/>
              </a:rPr>
              <a:t>? </a:t>
            </a:r>
          </a:p>
          <a:p>
            <a:pPr marL="274320" marR="0" lvl="0" indent="-133985"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a:p>
            <a:pPr marL="274320" marR="0" lvl="0" indent="-133985"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a:p>
            <a:pPr marL="274320" marR="0" lvl="0" indent="-274320" algn="l" rtl="0">
              <a:spcBef>
                <a:spcPts val="600"/>
              </a:spcBef>
              <a:buClr>
                <a:schemeClr val="accent2"/>
              </a:buClr>
              <a:buSzPct val="85000"/>
              <a:buFont typeface="Merriweather"/>
              <a:buChar char="●"/>
            </a:pPr>
            <a:r>
              <a:rPr lang="en-US" sz="2600" b="0" i="0" u="none" strike="noStrike" cap="none" baseline="0">
                <a:solidFill>
                  <a:schemeClr val="lt1"/>
                </a:solidFill>
                <a:latin typeface="Merriweather"/>
                <a:ea typeface="Merriweather"/>
                <a:cs typeface="Merriweather"/>
                <a:sym typeface="Merriweather"/>
              </a:rPr>
              <a:t>When have you successful finished a quality project? </a:t>
            </a:r>
          </a:p>
          <a:p>
            <a:pPr marL="274320" marR="0" lvl="0" indent="-133985"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a:p>
            <a:pPr marL="274320" marR="0" lvl="0" indent="-133985"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a:p>
            <a:pPr marL="274320" marR="0" lvl="0" indent="-133985"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a:p>
            <a:pPr marL="274320" marR="0" lvl="0" indent="-133985"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p:txBody>
      </p:sp>
      <p:sp>
        <p:nvSpPr>
          <p:cNvPr id="121" name="Shape 121"/>
          <p:cNvSpPr txBox="1">
            <a:spLocks noGrp="1"/>
          </p:cNvSpPr>
          <p:nvPr>
            <p:ph type="title"/>
          </p:nvPr>
        </p:nvSpPr>
        <p:spPr>
          <a:xfrm>
            <a:off x="457200" y="152400"/>
            <a:ext cx="8229600" cy="12191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0" i="0" u="none" strike="noStrike" cap="none" baseline="0">
                <a:solidFill>
                  <a:srgbClr val="F9F9F9"/>
                </a:solidFill>
                <a:latin typeface="Merriweather"/>
                <a:ea typeface="Merriweather"/>
                <a:cs typeface="Merriweather"/>
                <a:sym typeface="Merriweather"/>
              </a:rPr>
              <a:t>QUESTIONS?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152400"/>
            <a:ext cx="8229600" cy="12191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0" i="0" u="none" strike="noStrike" cap="none" baseline="0">
                <a:solidFill>
                  <a:srgbClr val="F9F9F9"/>
                </a:solidFill>
                <a:latin typeface="Merriweather"/>
                <a:ea typeface="Merriweather"/>
                <a:cs typeface="Merriweather"/>
                <a:sym typeface="Merriweather"/>
              </a:rPr>
              <a:t>Planning phase is focused on: </a:t>
            </a:r>
          </a:p>
        </p:txBody>
      </p:sp>
      <p:sp>
        <p:nvSpPr>
          <p:cNvPr id="127" name="Shape 127"/>
          <p:cNvSpPr txBox="1">
            <a:spLocks noGrp="1"/>
          </p:cNvSpPr>
          <p:nvPr>
            <p:ph type="body" idx="1"/>
          </p:nvPr>
        </p:nvSpPr>
        <p:spPr>
          <a:xfrm>
            <a:off x="457200" y="1524000"/>
            <a:ext cx="6324600" cy="4572000"/>
          </a:xfrm>
          <a:prstGeom prst="rect">
            <a:avLst/>
          </a:prstGeom>
          <a:noFill/>
          <a:ln>
            <a:noFill/>
          </a:ln>
        </p:spPr>
        <p:txBody>
          <a:bodyPr lIns="91425" tIns="45700" rIns="91425" bIns="45700" anchor="t" anchorCtr="0">
            <a:normAutofit/>
          </a:bodyPr>
          <a:lstStyle/>
          <a:p>
            <a:pPr marL="274320" marR="0" lvl="0" indent="-274320" algn="l" rtl="0">
              <a:lnSpc>
                <a:spcPct val="80000"/>
              </a:lnSpc>
              <a:spcBef>
                <a:spcPts val="0"/>
              </a:spcBef>
              <a:buClr>
                <a:schemeClr val="accent2"/>
              </a:buClr>
              <a:buSzPct val="83750"/>
              <a:buFont typeface="Merriweather"/>
              <a:buChar char="●"/>
            </a:pPr>
            <a:r>
              <a:rPr lang="en-US" sz="3350" b="0" i="0" u="none" strike="noStrike" cap="none" baseline="0">
                <a:solidFill>
                  <a:schemeClr val="lt1"/>
                </a:solidFill>
                <a:latin typeface="Merriweather"/>
                <a:ea typeface="Merriweather"/>
                <a:cs typeface="Merriweather"/>
                <a:sym typeface="Merriweather"/>
              </a:rPr>
              <a:t>Success Measures</a:t>
            </a:r>
          </a:p>
          <a:p>
            <a:pPr marL="274320" marR="0" lvl="0" indent="-274320" algn="l" rtl="0">
              <a:lnSpc>
                <a:spcPct val="80000"/>
              </a:lnSpc>
              <a:spcBef>
                <a:spcPts val="600"/>
              </a:spcBef>
              <a:buClr>
                <a:schemeClr val="accent2"/>
              </a:buClr>
              <a:buSzPct val="83750"/>
              <a:buFont typeface="Merriweather"/>
              <a:buChar char="●"/>
            </a:pPr>
            <a:r>
              <a:rPr lang="en-US" sz="3350" b="0" i="0" u="none" strike="noStrike" cap="none" baseline="0">
                <a:solidFill>
                  <a:schemeClr val="lt1"/>
                </a:solidFill>
                <a:latin typeface="Merriweather"/>
                <a:ea typeface="Merriweather"/>
                <a:cs typeface="Merriweather"/>
                <a:sym typeface="Merriweather"/>
              </a:rPr>
              <a:t>Schedule</a:t>
            </a:r>
          </a:p>
          <a:p>
            <a:pPr marL="274320" marR="0" lvl="0" indent="-274320" algn="l" rtl="0">
              <a:lnSpc>
                <a:spcPct val="80000"/>
              </a:lnSpc>
              <a:spcBef>
                <a:spcPts val="600"/>
              </a:spcBef>
              <a:buClr>
                <a:schemeClr val="accent2"/>
              </a:buClr>
              <a:buSzPct val="83750"/>
              <a:buFont typeface="Merriweather"/>
              <a:buChar char="●"/>
            </a:pPr>
            <a:r>
              <a:rPr lang="en-US" sz="3350" b="0" i="0" u="none" strike="noStrike" cap="none" baseline="0">
                <a:solidFill>
                  <a:schemeClr val="lt1"/>
                </a:solidFill>
                <a:latin typeface="Merriweather"/>
                <a:ea typeface="Merriweather"/>
                <a:cs typeface="Merriweather"/>
                <a:sym typeface="Merriweather"/>
              </a:rPr>
              <a:t>Resource and Acquisition </a:t>
            </a:r>
          </a:p>
          <a:p>
            <a:pPr marL="274320" marR="0" lvl="0" indent="-274320" algn="l" rtl="0">
              <a:lnSpc>
                <a:spcPct val="80000"/>
              </a:lnSpc>
              <a:spcBef>
                <a:spcPts val="600"/>
              </a:spcBef>
              <a:buClr>
                <a:schemeClr val="accent2"/>
              </a:buClr>
              <a:buSzPct val="83750"/>
              <a:buFont typeface="Merriweather"/>
              <a:buChar char="●"/>
            </a:pPr>
            <a:r>
              <a:rPr lang="en-US" sz="3350" b="0" i="0" u="none" strike="noStrike" cap="none" baseline="0">
                <a:solidFill>
                  <a:schemeClr val="lt1"/>
                </a:solidFill>
                <a:latin typeface="Merriweather"/>
                <a:ea typeface="Merriweather"/>
                <a:cs typeface="Merriweather"/>
                <a:sym typeface="Merriweather"/>
              </a:rPr>
              <a:t>Risk Management</a:t>
            </a:r>
          </a:p>
          <a:p>
            <a:pPr marL="274320" marR="0" lvl="0" indent="-274320" algn="l" rtl="0">
              <a:lnSpc>
                <a:spcPct val="80000"/>
              </a:lnSpc>
              <a:spcBef>
                <a:spcPts val="600"/>
              </a:spcBef>
              <a:buClr>
                <a:schemeClr val="accent2"/>
              </a:buClr>
              <a:buSzPct val="83750"/>
              <a:buFont typeface="Merriweather"/>
              <a:buChar char="●"/>
            </a:pPr>
            <a:r>
              <a:rPr lang="en-US" sz="3350" b="0" i="0" u="none" strike="noStrike" cap="none" baseline="0">
                <a:solidFill>
                  <a:schemeClr val="lt1"/>
                </a:solidFill>
                <a:latin typeface="Merriweather"/>
                <a:ea typeface="Merriweather"/>
                <a:cs typeface="Merriweather"/>
                <a:sym typeface="Merriweather"/>
              </a:rPr>
              <a:t>Monitoring and Controlling</a:t>
            </a:r>
          </a:p>
          <a:p>
            <a:pPr marL="274320" marR="0" lvl="0" indent="-94583" algn="l" rtl="0">
              <a:lnSpc>
                <a:spcPct val="80000"/>
              </a:lnSpc>
              <a:spcBef>
                <a:spcPts val="600"/>
              </a:spcBef>
              <a:buClr>
                <a:schemeClr val="accent2"/>
              </a:buClr>
              <a:buFont typeface="Merriweather"/>
              <a:buNone/>
            </a:pPr>
            <a:endParaRPr sz="3350" b="0" i="0" u="none" strike="noStrike" cap="none" baseline="0">
              <a:solidFill>
                <a:schemeClr val="lt1"/>
              </a:solidFill>
              <a:latin typeface="Merriweather"/>
              <a:ea typeface="Merriweather"/>
              <a:cs typeface="Merriweather"/>
              <a:sym typeface="Merriweather"/>
            </a:endParaRPr>
          </a:p>
        </p:txBody>
      </p:sp>
      <p:sp>
        <p:nvSpPr>
          <p:cNvPr id="128" name="Shape 128"/>
          <p:cNvSpPr txBox="1">
            <a:spLocks noGrp="1"/>
          </p:cNvSpPr>
          <p:nvPr>
            <p:ph type="body" idx="2"/>
          </p:nvPr>
        </p:nvSpPr>
        <p:spPr>
          <a:xfrm>
            <a:off x="701375" y="5040725"/>
            <a:ext cx="8229600" cy="1219199"/>
          </a:xfrm>
          <a:prstGeom prst="rect">
            <a:avLst/>
          </a:prstGeom>
          <a:noFill/>
          <a:ln>
            <a:noFill/>
          </a:ln>
        </p:spPr>
        <p:txBody>
          <a:bodyPr lIns="91425" tIns="45700" rIns="91425" bIns="45700" anchor="t" anchorCtr="0">
            <a:normAutofit/>
          </a:bodyPr>
          <a:lstStyle/>
          <a:p>
            <a:pPr marL="0" marR="0" lvl="0" indent="0" algn="l" rtl="0">
              <a:lnSpc>
                <a:spcPct val="80000"/>
              </a:lnSpc>
              <a:spcBef>
                <a:spcPts val="0"/>
              </a:spcBef>
              <a:buClr>
                <a:schemeClr val="accent2"/>
              </a:buClr>
              <a:buSzPct val="25000"/>
              <a:buFont typeface="Merriweather"/>
              <a:buNone/>
            </a:pPr>
            <a:r>
              <a:rPr lang="en-US" sz="2200" b="1" i="1" u="none" strike="noStrike" cap="none" baseline="0">
                <a:solidFill>
                  <a:srgbClr val="DFCE04"/>
                </a:solidFill>
                <a:latin typeface="Merriweather"/>
                <a:ea typeface="Merriweather"/>
                <a:cs typeface="Merriweather"/>
                <a:sym typeface="Merriweather"/>
              </a:rPr>
              <a:t>Basically you have dug deeper and will revisit the project definition (goal) and maybe redefine the Initiation Phase.  This is sometimes referred to as “rolling wave planning” and is considered good project management. </a:t>
            </a:r>
          </a:p>
          <a:p>
            <a:pPr marL="0" marR="0" lvl="0" indent="0" algn="l" rtl="0">
              <a:lnSpc>
                <a:spcPct val="80000"/>
              </a:lnSpc>
              <a:spcBef>
                <a:spcPts val="600"/>
              </a:spcBef>
              <a:buClr>
                <a:schemeClr val="accent2"/>
              </a:buClr>
              <a:buFont typeface="Merriweather"/>
              <a:buNone/>
            </a:pPr>
            <a:endParaRPr sz="2400" b="0" i="0" u="none" strike="noStrike" cap="none" baseline="0">
              <a:solidFill>
                <a:schemeClr val="lt1"/>
              </a:solidFill>
              <a:latin typeface="Merriweather"/>
              <a:ea typeface="Merriweather"/>
              <a:cs typeface="Merriweather"/>
              <a:sym typeface="Merriweathe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body" idx="1"/>
          </p:nvPr>
        </p:nvSpPr>
        <p:spPr>
          <a:xfrm>
            <a:off x="457200" y="1524000"/>
            <a:ext cx="8229600" cy="4572000"/>
          </a:xfrm>
          <a:prstGeom prst="rect">
            <a:avLst/>
          </a:prstGeom>
          <a:noFill/>
          <a:ln>
            <a:noFill/>
          </a:ln>
        </p:spPr>
        <p:txBody>
          <a:bodyPr lIns="91425" tIns="45700" rIns="91425" bIns="45700" anchor="t" anchorCtr="0">
            <a:normAutofit/>
          </a:bodyPr>
          <a:lstStyle/>
          <a:p>
            <a:pPr marL="0" marR="0" lvl="0" indent="0" algn="ctr" rtl="0">
              <a:spcBef>
                <a:spcPts val="0"/>
              </a:spcBef>
              <a:buClr>
                <a:schemeClr val="accent2"/>
              </a:buClr>
              <a:buSzPct val="25000"/>
              <a:buFont typeface="Merriweather"/>
              <a:buNone/>
            </a:pPr>
            <a:r>
              <a:rPr lang="en-US" sz="3000" b="0" i="0" u="none" strike="noStrike" cap="none" baseline="0">
                <a:solidFill>
                  <a:srgbClr val="FFC000"/>
                </a:solidFill>
                <a:latin typeface="Merriweather"/>
                <a:ea typeface="Merriweather"/>
                <a:cs typeface="Merriweather"/>
                <a:sym typeface="Merriweather"/>
              </a:rPr>
              <a:t>Your goals during the planning stage.</a:t>
            </a:r>
          </a:p>
          <a:p>
            <a:pPr marL="274320" marR="0" lvl="0" indent="-292100" algn="l" rtl="0">
              <a:spcBef>
                <a:spcPts val="600"/>
              </a:spcBef>
              <a:buClr>
                <a:schemeClr val="accent2"/>
              </a:buClr>
              <a:buSzPct val="100000"/>
              <a:buFont typeface="Merriweather"/>
              <a:buChar char="●"/>
            </a:pPr>
            <a:r>
              <a:rPr lang="en-US" sz="3000" b="0" i="0" u="none" strike="noStrike" cap="none" baseline="0">
                <a:solidFill>
                  <a:schemeClr val="lt1"/>
                </a:solidFill>
                <a:latin typeface="Merriweather"/>
                <a:ea typeface="Merriweather"/>
                <a:cs typeface="Merriweather"/>
                <a:sym typeface="Merriweather"/>
              </a:rPr>
              <a:t>Review the </a:t>
            </a:r>
            <a:r>
              <a:rPr lang="en-US" sz="3000">
                <a:solidFill>
                  <a:schemeClr val="lt1"/>
                </a:solidFill>
                <a:latin typeface="Merriweather"/>
                <a:ea typeface="Merriweather"/>
                <a:cs typeface="Merriweather"/>
                <a:sym typeface="Merriweather"/>
              </a:rPr>
              <a:t>Initiation</a:t>
            </a:r>
            <a:r>
              <a:rPr lang="en-US" sz="3000" b="0" i="0" u="none" strike="noStrike" cap="none" baseline="0">
                <a:solidFill>
                  <a:schemeClr val="lt1"/>
                </a:solidFill>
                <a:latin typeface="Merriweather"/>
                <a:ea typeface="Merriweather"/>
                <a:cs typeface="Merriweather"/>
                <a:sym typeface="Merriweather"/>
              </a:rPr>
              <a:t> (</a:t>
            </a:r>
            <a:r>
              <a:rPr lang="en-US" sz="3000">
                <a:solidFill>
                  <a:schemeClr val="lt1"/>
                </a:solidFill>
                <a:latin typeface="Merriweather"/>
                <a:ea typeface="Merriweather"/>
                <a:cs typeface="Merriweather"/>
                <a:sym typeface="Merriweather"/>
              </a:rPr>
              <a:t>Defining</a:t>
            </a:r>
            <a:r>
              <a:rPr lang="en-US" sz="3000" b="0" i="0" u="none" strike="noStrike" cap="none" baseline="0">
                <a:solidFill>
                  <a:schemeClr val="lt1"/>
                </a:solidFill>
                <a:latin typeface="Merriweather"/>
                <a:ea typeface="Merriweather"/>
                <a:cs typeface="Merriweather"/>
                <a:sym typeface="Merriweather"/>
              </a:rPr>
              <a:t>) Phase</a:t>
            </a:r>
          </a:p>
          <a:p>
            <a:pPr marL="274320" marR="0" lvl="0" indent="-292100" algn="l" rtl="0">
              <a:spcBef>
                <a:spcPts val="600"/>
              </a:spcBef>
              <a:buClr>
                <a:schemeClr val="accent2"/>
              </a:buClr>
              <a:buSzPct val="100000"/>
              <a:buFont typeface="Merriweather"/>
              <a:buChar char="●"/>
            </a:pPr>
            <a:r>
              <a:rPr lang="en-US" sz="3000" b="0" i="0" u="none" strike="noStrike" cap="none" baseline="0">
                <a:solidFill>
                  <a:schemeClr val="lt1"/>
                </a:solidFill>
                <a:latin typeface="Merriweather"/>
                <a:ea typeface="Merriweather"/>
                <a:cs typeface="Merriweather"/>
                <a:sym typeface="Merriweather"/>
              </a:rPr>
              <a:t>Apply Planning Stage elements to a project. </a:t>
            </a:r>
          </a:p>
          <a:p>
            <a:pPr marL="274320" marR="0" lvl="0" indent="-292100" algn="l" rtl="0">
              <a:spcBef>
                <a:spcPts val="600"/>
              </a:spcBef>
              <a:buClr>
                <a:schemeClr val="accent2"/>
              </a:buClr>
              <a:buSzPct val="100000"/>
              <a:buFont typeface="Merriweather"/>
              <a:buChar char="●"/>
            </a:pPr>
            <a:r>
              <a:rPr lang="en-US" sz="3000" b="0" i="0" u="none" strike="noStrike" cap="none" baseline="0">
                <a:solidFill>
                  <a:schemeClr val="lt1"/>
                </a:solidFill>
                <a:latin typeface="Merriweather"/>
                <a:ea typeface="Merriweather"/>
                <a:cs typeface="Merriweather"/>
                <a:sym typeface="Merriweather"/>
              </a:rPr>
              <a:t>Identify success measures </a:t>
            </a:r>
          </a:p>
          <a:p>
            <a:pPr marL="274320" marR="0" lvl="0" indent="-292100" algn="l" rtl="0">
              <a:spcBef>
                <a:spcPts val="600"/>
              </a:spcBef>
              <a:buClr>
                <a:schemeClr val="accent2"/>
              </a:buClr>
              <a:buSzPct val="100000"/>
              <a:buFont typeface="Merriweather"/>
              <a:buChar char="●"/>
            </a:pPr>
            <a:r>
              <a:rPr lang="en-US" sz="3000" b="0" i="0" u="none" strike="noStrike" cap="none" baseline="0">
                <a:solidFill>
                  <a:schemeClr val="lt1"/>
                </a:solidFill>
                <a:latin typeface="Merriweather"/>
                <a:ea typeface="Merriweather"/>
                <a:cs typeface="Merriweather"/>
                <a:sym typeface="Merriweather"/>
              </a:rPr>
              <a:t>Plan a project with milestones, activities, resources, and potential risks identified</a:t>
            </a:r>
          </a:p>
          <a:p>
            <a:pPr marL="274320" marR="0" lvl="0" indent="-292100" algn="l" rtl="0">
              <a:spcBef>
                <a:spcPts val="600"/>
              </a:spcBef>
              <a:buClr>
                <a:schemeClr val="accent2"/>
              </a:buClr>
              <a:buSzPct val="100000"/>
              <a:buFont typeface="Merriweather"/>
              <a:buChar char="●"/>
            </a:pPr>
            <a:r>
              <a:rPr lang="en-US" sz="3000" b="0" i="0" u="none" strike="noStrike" cap="none" baseline="0">
                <a:solidFill>
                  <a:schemeClr val="lt1"/>
                </a:solidFill>
                <a:latin typeface="Merriweather"/>
                <a:ea typeface="Merriweather"/>
                <a:cs typeface="Merriweather"/>
                <a:sym typeface="Merriweather"/>
              </a:rPr>
              <a:t>Develop a sequenced project schedule</a:t>
            </a:r>
          </a:p>
        </p:txBody>
      </p:sp>
      <p:sp>
        <p:nvSpPr>
          <p:cNvPr id="135" name="Shape 135"/>
          <p:cNvSpPr txBox="1">
            <a:spLocks noGrp="1"/>
          </p:cNvSpPr>
          <p:nvPr>
            <p:ph type="title"/>
          </p:nvPr>
        </p:nvSpPr>
        <p:spPr>
          <a:xfrm>
            <a:off x="457200" y="152400"/>
            <a:ext cx="8229600" cy="12191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0" i="0" u="none" strike="noStrike" cap="none" baseline="0">
                <a:solidFill>
                  <a:srgbClr val="F9F9F9"/>
                </a:solidFill>
                <a:latin typeface="Merriweather"/>
                <a:ea typeface="Merriweather"/>
                <a:cs typeface="Merriweather"/>
                <a:sym typeface="Merriweather"/>
              </a:rPr>
              <a:t>Plan the Project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body" idx="1"/>
          </p:nvPr>
        </p:nvSpPr>
        <p:spPr>
          <a:xfrm>
            <a:off x="457200" y="1447800"/>
            <a:ext cx="8001000" cy="3352799"/>
          </a:xfrm>
          <a:prstGeom prst="rect">
            <a:avLst/>
          </a:prstGeom>
          <a:noFill/>
          <a:ln>
            <a:noFill/>
          </a:ln>
        </p:spPr>
        <p:txBody>
          <a:bodyPr lIns="91425" tIns="45700" rIns="91425" bIns="45700" anchor="t" anchorCtr="0">
            <a:normAutofit/>
          </a:bodyPr>
          <a:lstStyle/>
          <a:p>
            <a:pPr marL="0" marR="0" lvl="0" indent="0" algn="l" rtl="0">
              <a:lnSpc>
                <a:spcPct val="90000"/>
              </a:lnSpc>
              <a:spcBef>
                <a:spcPts val="0"/>
              </a:spcBef>
              <a:buClr>
                <a:schemeClr val="accent2"/>
              </a:buClr>
              <a:buSzPct val="25000"/>
              <a:buFont typeface="Merriweather"/>
              <a:buNone/>
            </a:pPr>
            <a:r>
              <a:rPr lang="en-US" sz="4450" b="0" i="0" u="none" strike="noStrike" cap="none" baseline="0">
                <a:solidFill>
                  <a:srgbClr val="DFCE04"/>
                </a:solidFill>
                <a:latin typeface="Merriweather"/>
                <a:ea typeface="Merriweather"/>
                <a:cs typeface="Merriweather"/>
                <a:sym typeface="Merriweather"/>
              </a:rPr>
              <a:t>“Moving ahead to execute a project before planning adequately will often mean several rounds of revisions.”</a:t>
            </a:r>
          </a:p>
          <a:p>
            <a:pPr marL="0" marR="0" lvl="0" indent="0" algn="l" rtl="0">
              <a:lnSpc>
                <a:spcPct val="90000"/>
              </a:lnSpc>
              <a:spcBef>
                <a:spcPts val="600"/>
              </a:spcBef>
              <a:buClr>
                <a:schemeClr val="accent2"/>
              </a:buClr>
              <a:buFont typeface="Merriweather"/>
              <a:buNone/>
            </a:pPr>
            <a:endParaRPr sz="2050" b="0" i="0" u="none" strike="noStrike" cap="none" baseline="0">
              <a:solidFill>
                <a:srgbClr val="DFCE04"/>
              </a:solidFill>
              <a:latin typeface="Merriweather"/>
              <a:ea typeface="Merriweather"/>
              <a:cs typeface="Merriweather"/>
              <a:sym typeface="Merriweather"/>
            </a:endParaRPr>
          </a:p>
          <a:p>
            <a:pPr marL="0" marR="0" lvl="0" indent="0" algn="l" rtl="0">
              <a:lnSpc>
                <a:spcPct val="90000"/>
              </a:lnSpc>
              <a:spcBef>
                <a:spcPts val="600"/>
              </a:spcBef>
              <a:buClr>
                <a:schemeClr val="accent2"/>
              </a:buClr>
              <a:buSzPct val="25000"/>
              <a:buFont typeface="Merriweather"/>
              <a:buNone/>
            </a:pPr>
            <a:r>
              <a:rPr lang="en-US" sz="2050" b="0" i="0" u="none" strike="noStrike" cap="none" baseline="0">
                <a:solidFill>
                  <a:srgbClr val="DFCE04"/>
                </a:solidFill>
                <a:latin typeface="Merriweather"/>
                <a:ea typeface="Merriweather"/>
                <a:cs typeface="Merriweather"/>
                <a:sym typeface="Merriweather"/>
              </a:rPr>
              <a:t>PMI Education Foundation</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457200" y="1524000"/>
            <a:ext cx="8229600" cy="4572000"/>
          </a:xfrm>
          <a:prstGeom prst="rect">
            <a:avLst/>
          </a:prstGeom>
          <a:noFill/>
          <a:ln>
            <a:noFill/>
          </a:ln>
        </p:spPr>
        <p:txBody>
          <a:bodyPr lIns="91425" tIns="45700" rIns="91425" bIns="45700" anchor="t" anchorCtr="0">
            <a:normAutofit/>
          </a:bodyPr>
          <a:lstStyle/>
          <a:p>
            <a:pPr marL="0" marR="0" lvl="0" indent="0" algn="l" rtl="0">
              <a:spcBef>
                <a:spcPts val="0"/>
              </a:spcBef>
              <a:buClr>
                <a:schemeClr val="accent2"/>
              </a:buClr>
              <a:buSzPct val="25000"/>
              <a:buFont typeface="Merriweather"/>
              <a:buNone/>
            </a:pPr>
            <a:r>
              <a:rPr lang="en-US" sz="2600" b="0" i="0" u="none" strike="noStrike" cap="none" baseline="0">
                <a:solidFill>
                  <a:srgbClr val="FFC000"/>
                </a:solidFill>
                <a:latin typeface="Merriweather"/>
                <a:ea typeface="Merriweather"/>
                <a:cs typeface="Merriweather"/>
                <a:sym typeface="Merriweather"/>
              </a:rPr>
              <a:t>When you realize something cannot be done to meet deadlines you need to take action by: </a:t>
            </a:r>
          </a:p>
          <a:p>
            <a:pPr marL="0" marR="0" lvl="0" indent="0"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a:p>
            <a:pPr marL="514350" marR="0" lvl="0" indent="-514350" algn="l" rtl="0">
              <a:spcBef>
                <a:spcPts val="60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Revising the goals, including the schedule</a:t>
            </a:r>
          </a:p>
          <a:p>
            <a:pPr marL="514350" marR="0" lvl="0" indent="-514350" algn="l" rtl="0">
              <a:spcBef>
                <a:spcPts val="60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Revise the deliverables to meet goals a different way</a:t>
            </a:r>
          </a:p>
          <a:p>
            <a:pPr marL="514350" marR="0" lvl="0" indent="-514350" algn="l" rtl="0">
              <a:spcBef>
                <a:spcPts val="60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Gather resources, like more people, an expert…</a:t>
            </a:r>
          </a:p>
          <a:p>
            <a:pPr marL="514350" marR="0" lvl="0" indent="-514350" algn="l" rtl="0">
              <a:spcBef>
                <a:spcPts val="600"/>
              </a:spcBef>
              <a:buClr>
                <a:schemeClr val="accent2"/>
              </a:buClr>
              <a:buSzPct val="85000"/>
              <a:buFont typeface="Merriweather"/>
              <a:buAutoNum type="arabicPeriod"/>
            </a:pPr>
            <a:r>
              <a:rPr lang="en-US" sz="2600" b="0" i="0" u="none" strike="noStrike" cap="none" baseline="0">
                <a:solidFill>
                  <a:schemeClr val="lt1"/>
                </a:solidFill>
                <a:latin typeface="Merriweather"/>
                <a:ea typeface="Merriweather"/>
                <a:cs typeface="Merriweather"/>
                <a:sym typeface="Merriweather"/>
              </a:rPr>
              <a:t> Find other ways to adjust the project’s plan</a:t>
            </a:r>
          </a:p>
          <a:p>
            <a:pPr marL="514350" marR="0" lvl="0" indent="-374015" algn="l" rtl="0">
              <a:spcBef>
                <a:spcPts val="600"/>
              </a:spcBef>
              <a:buClr>
                <a:schemeClr val="accent2"/>
              </a:buClr>
              <a:buFont typeface="Merriweather"/>
              <a:buNone/>
            </a:pPr>
            <a:endParaRPr sz="2600" b="0" i="0" u="none" strike="noStrike" cap="none" baseline="0">
              <a:solidFill>
                <a:schemeClr val="lt1"/>
              </a:solidFill>
              <a:latin typeface="Merriweather"/>
              <a:ea typeface="Merriweather"/>
              <a:cs typeface="Merriweather"/>
              <a:sym typeface="Merriweather"/>
            </a:endParaRPr>
          </a:p>
        </p:txBody>
      </p:sp>
      <p:sp>
        <p:nvSpPr>
          <p:cNvPr id="147" name="Shape 147"/>
          <p:cNvSpPr txBox="1">
            <a:spLocks noGrp="1"/>
          </p:cNvSpPr>
          <p:nvPr>
            <p:ph type="title"/>
          </p:nvPr>
        </p:nvSpPr>
        <p:spPr>
          <a:xfrm>
            <a:off x="457200" y="152400"/>
            <a:ext cx="8229600" cy="1219199"/>
          </a:xfrm>
          <a:prstGeom prst="rect">
            <a:avLst/>
          </a:prstGeom>
          <a:noFill/>
          <a:ln>
            <a:noFill/>
          </a:ln>
        </p:spPr>
        <p:txBody>
          <a:bodyPr lIns="91425" tIns="45700" rIns="91425" bIns="45700" anchor="b" anchorCtr="0">
            <a:normAutofit/>
          </a:bodyPr>
          <a:lstStyle/>
          <a:p>
            <a:pPr marL="0" marR="0" lvl="0" indent="0" algn="l" rtl="0">
              <a:spcBef>
                <a:spcPts val="0"/>
              </a:spcBef>
              <a:buClr>
                <a:srgbClr val="F9F9F9"/>
              </a:buClr>
              <a:buSzPct val="25000"/>
              <a:buFont typeface="Merriweather"/>
              <a:buNone/>
            </a:pPr>
            <a:r>
              <a:rPr lang="en-US" sz="4200" b="0" i="0" u="none" strike="noStrike" cap="none" baseline="0">
                <a:solidFill>
                  <a:srgbClr val="F9F9F9"/>
                </a:solidFill>
                <a:latin typeface="Merriweather"/>
                <a:ea typeface="Merriweather"/>
                <a:cs typeface="Merriweather"/>
                <a:sym typeface="Merriweather"/>
              </a:rPr>
              <a:t>REVISIONS (Review/Monitor)</a:t>
            </a:r>
          </a:p>
        </p:txBody>
      </p:sp>
    </p:spTree>
  </p:cSld>
  <p:clrMapOvr>
    <a:masterClrMapping/>
  </p:clrMapOvr>
  <p:transition spd="slow">
    <p:cut/>
  </p:transition>
</p:sld>
</file>

<file path=ppt/theme/theme1.xml><?xml version="1.0" encoding="utf-8"?>
<a:theme xmlns:a="http://schemas.openxmlformats.org/drawingml/2006/main" name="Paper">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1365</TotalTime>
  <Words>1479</Words>
  <Application>Microsoft Office PowerPoint</Application>
  <PresentationFormat>On-screen Show (4:3)</PresentationFormat>
  <Paragraphs>184</Paragraphs>
  <Slides>30</Slides>
  <Notes>26</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Paper</vt:lpstr>
      <vt:lpstr>Planning</vt:lpstr>
      <vt:lpstr>What you are Managing</vt:lpstr>
      <vt:lpstr>PowerPoint Presentation</vt:lpstr>
      <vt:lpstr>Initiation -  DEFINING! </vt:lpstr>
      <vt:lpstr>QUESTIONS? </vt:lpstr>
      <vt:lpstr>Planning phase is focused on: </vt:lpstr>
      <vt:lpstr>Plan the Project</vt:lpstr>
      <vt:lpstr>PowerPoint Presentation</vt:lpstr>
      <vt:lpstr>REVISIONS (Review/Monitor)</vt:lpstr>
      <vt:lpstr>KNOW in your mind and heart…</vt:lpstr>
      <vt:lpstr>Success Measures</vt:lpstr>
      <vt:lpstr>Indicate Success Measures</vt:lpstr>
      <vt:lpstr>Quality &amp; Risk Manager</vt:lpstr>
      <vt:lpstr>Schedule</vt:lpstr>
      <vt:lpstr>SIX STEPS to creating a schedule</vt:lpstr>
      <vt:lpstr> Establish Milestones </vt:lpstr>
      <vt:lpstr>Define activities</vt:lpstr>
      <vt:lpstr>Examples of Methods</vt:lpstr>
      <vt:lpstr>PowerPoint Presentation</vt:lpstr>
      <vt:lpstr>REMINDER </vt:lpstr>
      <vt:lpstr>Practice </vt:lpstr>
      <vt:lpstr>List tasks</vt:lpstr>
      <vt:lpstr>Determine Sequence</vt:lpstr>
      <vt:lpstr>Estimate time</vt:lpstr>
      <vt:lpstr>Practice </vt:lpstr>
      <vt:lpstr>Practice help</vt:lpstr>
      <vt:lpstr>Resource and Acquisition</vt:lpstr>
      <vt:lpstr>PowerPoint Presentation</vt:lpstr>
      <vt:lpstr>Risk Management </vt:lpstr>
      <vt:lpstr>Monitoring and Controlling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dc:title>
  <dc:creator>Wendy Nichols</dc:creator>
  <cp:lastModifiedBy>Wendy Nichols</cp:lastModifiedBy>
  <cp:revision>10</cp:revision>
  <dcterms:modified xsi:type="dcterms:W3CDTF">2014-09-10T16:59:21Z</dcterms:modified>
</cp:coreProperties>
</file>